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71" r:id="rId4"/>
    <p:sldId id="270" r:id="rId5"/>
    <p:sldId id="258" r:id="rId6"/>
    <p:sldId id="282" r:id="rId7"/>
    <p:sldId id="283" r:id="rId8"/>
    <p:sldId id="273" r:id="rId9"/>
    <p:sldId id="274" r:id="rId10"/>
    <p:sldId id="275" r:id="rId11"/>
    <p:sldId id="276" r:id="rId12"/>
    <p:sldId id="278" r:id="rId13"/>
    <p:sldId id="279" r:id="rId14"/>
    <p:sldId id="280" r:id="rId15"/>
    <p:sldId id="262" r:id="rId16"/>
    <p:sldId id="263" r:id="rId17"/>
    <p:sldId id="264" r:id="rId18"/>
    <p:sldId id="265" r:id="rId19"/>
    <p:sldId id="266" r:id="rId20"/>
    <p:sldId id="267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665CF1-AC66-4C4D-8D05-8C3DD9690A6D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A7275F-5FA4-4A29-86B7-4AAB26E8AA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69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5942C-DFCA-41FD-9870-9BCDF495A203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A72EA-B50A-4A43-BCDD-3644FFCC4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21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7E3D3066-B3E1-48C1-AA32-F054B201105F}" type="slidenum">
              <a:rPr lang="en-US" altLang="en-US" sz="1200"/>
              <a:pPr algn="r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00518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768FF5B7-78BE-4865-9A2E-DEA1DB7B998D}" type="slidenum">
              <a:rPr lang="en-US" altLang="en-US" sz="1200"/>
              <a:pPr algn="r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12721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60B7CD29-521C-4722-9E94-F8EE50202113}" type="slidenum">
              <a:rPr lang="en-US" altLang="en-US" sz="1200"/>
              <a:pPr algn="r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52487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3703AF48-E2A8-4A3B-8498-E143B9BCC6BB}" type="slidenum">
              <a:rPr lang="en-US" altLang="en-US" sz="1200"/>
              <a:pPr algn="r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52628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A300-F650-4D4A-AF37-E7DD1B14B9DA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354F-35F6-41AD-AD2E-1F1CB9C3A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A300-F650-4D4A-AF37-E7DD1B14B9DA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354F-35F6-41AD-AD2E-1F1CB9C3A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A300-F650-4D4A-AF37-E7DD1B14B9DA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354F-35F6-41AD-AD2E-1F1CB9C3A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88A5E-2208-471B-9348-25E58658466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86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A300-F650-4D4A-AF37-E7DD1B14B9DA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354F-35F6-41AD-AD2E-1F1CB9C3A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A300-F650-4D4A-AF37-E7DD1B14B9DA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354F-35F6-41AD-AD2E-1F1CB9C3A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A300-F650-4D4A-AF37-E7DD1B14B9DA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354F-35F6-41AD-AD2E-1F1CB9C3A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A300-F650-4D4A-AF37-E7DD1B14B9DA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354F-35F6-41AD-AD2E-1F1CB9C3A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A300-F650-4D4A-AF37-E7DD1B14B9DA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354F-35F6-41AD-AD2E-1F1CB9C3A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A300-F650-4D4A-AF37-E7DD1B14B9DA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354F-35F6-41AD-AD2E-1F1CB9C3A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A300-F650-4D4A-AF37-E7DD1B14B9DA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354F-35F6-41AD-AD2E-1F1CB9C3A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A300-F650-4D4A-AF37-E7DD1B14B9DA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354F-35F6-41AD-AD2E-1F1CB9C3A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9A300-F650-4D4A-AF37-E7DD1B14B9DA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3354F-35F6-41AD-AD2E-1F1CB9C3A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hyperlink" Target="http://upload.wikimedia.org/wikipedia/commons/2/2e/WorldWarI-DeathsByAlliance-Piechart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0/01/WorldWarI-MilitaryDeaths-CentralPowers-Piechart.svg" TargetMode="External"/><Relationship Id="rId5" Type="http://schemas.openxmlformats.org/officeDocument/2006/relationships/image" Target="../media/image35.png"/><Relationship Id="rId4" Type="http://schemas.openxmlformats.org/officeDocument/2006/relationships/hyperlink" Target="http://upload.wikimedia.org/wikipedia/commons/7/7a/WorldWarI-MilitaryDeaths-EntentePowers-Piechart.sv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d/President_Woodrow_Wilson_portrait_December_2_1912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War I</a:t>
            </a:r>
            <a:br>
              <a:rPr lang="en-US" dirty="0" smtClean="0"/>
            </a:br>
            <a:r>
              <a:rPr lang="en-US" dirty="0" smtClean="0"/>
              <a:t>(1914-1918)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6000" b="1" smtClean="0">
                <a:effectLst/>
              </a:rPr>
              <a:t>The Sussex Pledge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sz="half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smtClean="0">
                <a:effectLst/>
              </a:rPr>
              <a:t>After a 2</a:t>
            </a:r>
            <a:r>
              <a:rPr lang="en-US" altLang="en-US" sz="2000" baseline="30000" smtClean="0">
                <a:effectLst/>
              </a:rPr>
              <a:t>nd</a:t>
            </a:r>
            <a:r>
              <a:rPr lang="en-US" altLang="en-US" sz="2000" smtClean="0">
                <a:effectLst/>
              </a:rPr>
              <a:t> attack in March 1916 that injured Americans aboard the French ship </a:t>
            </a:r>
            <a:r>
              <a:rPr lang="en-US" altLang="en-US" sz="2000" i="1" smtClean="0">
                <a:effectLst/>
              </a:rPr>
              <a:t>Sussex</a:t>
            </a:r>
            <a:r>
              <a:rPr lang="en-US" altLang="en-US" sz="2000" smtClean="0">
                <a:effectLst/>
              </a:rPr>
              <a:t>, Wilson issued a sterner warning to Germany</a:t>
            </a:r>
          </a:p>
          <a:p>
            <a:pPr>
              <a:lnSpc>
                <a:spcPct val="90000"/>
              </a:lnSpc>
            </a:pPr>
            <a:r>
              <a:rPr lang="en-US" altLang="en-US" sz="2000" smtClean="0">
                <a:effectLst/>
              </a:rPr>
              <a:t>Germany did not want the US to enter the war, so they promised to stop attacking merchant ships without warning</a:t>
            </a:r>
          </a:p>
          <a:p>
            <a:pPr>
              <a:lnSpc>
                <a:spcPct val="90000"/>
              </a:lnSpc>
            </a:pPr>
            <a:r>
              <a:rPr lang="en-US" altLang="en-US" sz="2000" smtClean="0">
                <a:effectLst/>
              </a:rPr>
              <a:t>Wilson, who did not really want to enter the war, used the so-called Sussex Pledge as a political tool for getting re-elected</a:t>
            </a:r>
          </a:p>
        </p:txBody>
      </p:sp>
      <p:sp>
        <p:nvSpPr>
          <p:cNvPr id="22532" name="Rectangle 6"/>
          <p:cNvSpPr>
            <a:spLocks noGrp="1" noChangeArrowheads="1"/>
          </p:cNvSpPr>
          <p:nvPr>
            <p:ph sz="half" idx="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000" smtClean="0">
              <a:effectLst/>
            </a:endParaRPr>
          </a:p>
        </p:txBody>
      </p:sp>
      <p:pic>
        <p:nvPicPr>
          <p:cNvPr id="22533" name="Picture 8" descr="300px-Ferry_%22Sussex%22_torpedoed_19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457700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561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-1295400" y="129309"/>
            <a:ext cx="8229600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6000" b="1" dirty="0" smtClean="0">
                <a:effectLst/>
              </a:rPr>
              <a:t>Election of 1916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7443" y="1485589"/>
            <a:ext cx="40386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 smtClean="0">
                <a:effectLst/>
              </a:rPr>
              <a:t>Wilson won re-election on the slogan “He kept us out of war!”</a:t>
            </a:r>
          </a:p>
          <a:p>
            <a:r>
              <a:rPr lang="en-US" sz="2400" dirty="0"/>
              <a:t>He </a:t>
            </a:r>
            <a:r>
              <a:rPr lang="en-US" sz="2400" b="1" i="1" dirty="0"/>
              <a:t>narrowly</a:t>
            </a:r>
            <a:r>
              <a:rPr lang="en-US" sz="2400" i="1" dirty="0"/>
              <a:t> </a:t>
            </a:r>
            <a:r>
              <a:rPr lang="en-US" sz="2400" dirty="0"/>
              <a:t>wins and calls for:</a:t>
            </a:r>
          </a:p>
          <a:p>
            <a:pPr lvl="1"/>
            <a:r>
              <a:rPr lang="en-US" sz="2400" dirty="0"/>
              <a:t>a “peace among equals” </a:t>
            </a:r>
            <a:r>
              <a:rPr lang="en-US" sz="2400" dirty="0" smtClean="0"/>
              <a:t>and a </a:t>
            </a:r>
            <a:r>
              <a:rPr lang="en-US" sz="2400" dirty="0"/>
              <a:t>“league of peace”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effectLst/>
              </a:rPr>
              <a:t>Isolationists’ numbers were dwindling though as the war in Europe grew more intense and US interests were threatened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sz="half" idx="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800" dirty="0" smtClean="0">
              <a:effectLst/>
            </a:endParaRPr>
          </a:p>
        </p:txBody>
      </p:sp>
      <p:pic>
        <p:nvPicPr>
          <p:cNvPr id="23557" name="Picture 8" descr="1916_antiWilsonToon569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277813"/>
            <a:ext cx="3606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upload.wikimedia.org/wikipedia/commons/b/bd/ElectoralCollege1916-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228068"/>
            <a:ext cx="4876800" cy="26199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9937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b="1" smtClean="0">
                <a:solidFill>
                  <a:schemeClr val="tx1"/>
                </a:solidFill>
              </a:rPr>
              <a:t>The Zimmermann Telegram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9875" y="1626433"/>
            <a:ext cx="4038600" cy="45307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January 1917: German Foreign Minister Arthur Zimmermann sent orders to the German ambassador in Mexico to offer Mexico an alliance with Germany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Germany would help Mexico reclaim Texas, California, and the Southwest if Mexico could keep the US occupied and out of the war in </a:t>
            </a:r>
            <a:r>
              <a:rPr lang="en-US" sz="2400" dirty="0" smtClean="0"/>
              <a:t>Europe</a:t>
            </a:r>
          </a:p>
          <a:p>
            <a:pPr>
              <a:defRPr/>
            </a:pPr>
            <a:r>
              <a:rPr lang="en-US" sz="2400" dirty="0"/>
              <a:t>Zimmermann’s note was intercepted by the British and published in US newspapers</a:t>
            </a:r>
          </a:p>
          <a:p>
            <a:pPr>
              <a:defRPr/>
            </a:pPr>
            <a:r>
              <a:rPr lang="en-US" sz="2400" dirty="0"/>
              <a:t>Most Americans were enraged and began to demand war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  <p:sp>
        <p:nvSpPr>
          <p:cNvPr id="44037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800" smtClean="0"/>
          </a:p>
        </p:txBody>
      </p:sp>
      <p:pic>
        <p:nvPicPr>
          <p:cNvPr id="25605" name="Picture 7" descr="ludendor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17638"/>
            <a:ext cx="2971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ww1%20zimmerman%20cart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010" y="3657600"/>
            <a:ext cx="281951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821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 b="1" dirty="0" smtClean="0">
                <a:solidFill>
                  <a:schemeClr val="tx1"/>
                </a:solidFill>
              </a:rPr>
              <a:t>Russian Revolution</a:t>
            </a:r>
            <a:endParaRPr lang="en-US" sz="3800" b="1" dirty="0" smtClean="0">
              <a:solidFill>
                <a:schemeClr val="tx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752600"/>
            <a:ext cx="4038600" cy="4713287"/>
          </a:xfrm>
        </p:spPr>
        <p:txBody>
          <a:bodyPr>
            <a:normAutofit fontScale="92500"/>
          </a:bodyPr>
          <a:lstStyle/>
          <a:p>
            <a:pPr marL="514350" indent="-514350" eaLnBrk="1" hangingPunct="1">
              <a:buAutoNum type="arabicPeriod"/>
              <a:defRPr/>
            </a:pPr>
            <a:r>
              <a:rPr lang="en-US" sz="2800" dirty="0" smtClean="0"/>
              <a:t>Effects of WWI on Russia: lack of food and supplies, high casualty rate, inflation which lead to riots, strikes, and mass protest</a:t>
            </a:r>
          </a:p>
          <a:p>
            <a:pPr marL="0" indent="0" eaLnBrk="1" hangingPunct="1">
              <a:buNone/>
              <a:defRPr/>
            </a:pPr>
            <a:endParaRPr lang="en-US" sz="2800" dirty="0" smtClean="0"/>
          </a:p>
          <a:p>
            <a:pPr marL="0" indent="0">
              <a:buNone/>
              <a:defRPr/>
            </a:pPr>
            <a:r>
              <a:rPr lang="en-US" sz="2800" dirty="0" smtClean="0"/>
              <a:t>2.  Overthrew </a:t>
            </a:r>
            <a:r>
              <a:rPr lang="en-US" sz="2800" dirty="0"/>
              <a:t>the czar and established a representative government</a:t>
            </a:r>
          </a:p>
          <a:p>
            <a:pPr eaLnBrk="1" hangingPunct="1">
              <a:buFontTx/>
              <a:buChar char="-"/>
              <a:defRPr/>
            </a:pPr>
            <a:endParaRPr lang="en-US" sz="2800" dirty="0" smtClean="0"/>
          </a:p>
          <a:p>
            <a:pPr eaLnBrk="1" hangingPunct="1">
              <a:buFontTx/>
              <a:buChar char="-"/>
              <a:defRPr/>
            </a:pPr>
            <a:endParaRPr lang="en-US" sz="28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530725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3"/>
            </a:pPr>
            <a:r>
              <a:rPr lang="en-US" sz="2800" dirty="0" smtClean="0"/>
              <a:t>Created </a:t>
            </a:r>
            <a:r>
              <a:rPr lang="en-US" sz="2800" dirty="0"/>
              <a:t>a situation in which the war became democracy </a:t>
            </a:r>
            <a:r>
              <a:rPr lang="en-US" sz="2800" b="1" u="sng" dirty="0"/>
              <a:t>versus</a:t>
            </a:r>
            <a:r>
              <a:rPr lang="en-US" sz="2800" dirty="0"/>
              <a:t> </a:t>
            </a:r>
            <a:r>
              <a:rPr lang="en-US" sz="2800" dirty="0" smtClean="0"/>
              <a:t>dictatorships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4.  Bolshevik Revolution occurs. Vladimir Lenin gains power and pulls Russia out of the war.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119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6000" b="1" smtClean="0">
                <a:effectLst/>
              </a:rPr>
              <a:t>Germany’s New Plan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body" sz="half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>
                <a:effectLst/>
              </a:rPr>
              <a:t>Germany decided they needed to end the war before the US could mobilize</a:t>
            </a:r>
          </a:p>
          <a:p>
            <a:pPr>
              <a:lnSpc>
                <a:spcPct val="90000"/>
              </a:lnSpc>
            </a:pPr>
            <a:r>
              <a:rPr lang="en-US" altLang="en-US" sz="2400" smtClean="0">
                <a:effectLst/>
              </a:rPr>
              <a:t>Feb. 1, 1917: resumed unrestricted submarine warfare in the hopes they could force a quick British surrender</a:t>
            </a:r>
          </a:p>
          <a:p>
            <a:pPr>
              <a:lnSpc>
                <a:spcPct val="90000"/>
              </a:lnSpc>
            </a:pPr>
            <a:r>
              <a:rPr lang="en-US" altLang="en-US" sz="2400" smtClean="0">
                <a:effectLst/>
              </a:rPr>
              <a:t>Began to attack US merchant ships without warning, prompting Wilson to take action</a:t>
            </a:r>
          </a:p>
        </p:txBody>
      </p:sp>
      <p:sp>
        <p:nvSpPr>
          <p:cNvPr id="27652" name="Rectangle 6"/>
          <p:cNvSpPr>
            <a:spLocks noGrp="1" noChangeArrowheads="1"/>
          </p:cNvSpPr>
          <p:nvPr>
            <p:ph sz="half" idx="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400" smtClean="0">
              <a:effectLst/>
            </a:endParaRPr>
          </a:p>
        </p:txBody>
      </p:sp>
      <p:pic>
        <p:nvPicPr>
          <p:cNvPr id="27653" name="Picture 8" descr="us_propaganda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3621088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356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Wilson Asks for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President Wilson asked Congress for a formal declaration of war on April 2, 1917</a:t>
            </a:r>
          </a:p>
          <a:p>
            <a:pPr>
              <a:defRPr/>
            </a:pPr>
            <a:r>
              <a:rPr lang="en-US" b="1" dirty="0"/>
              <a:t>Germany</a:t>
            </a:r>
          </a:p>
          <a:p>
            <a:pPr>
              <a:defRPr/>
            </a:pPr>
            <a:r>
              <a:rPr lang="en-US" b="1" dirty="0"/>
              <a:t>The Senate approved war by a vote of 82 to 6, the House by a vote of 373 to </a:t>
            </a:r>
            <a:r>
              <a:rPr lang="en-US" b="1" dirty="0" smtClean="0"/>
              <a:t>50</a:t>
            </a:r>
          </a:p>
          <a:p>
            <a:pPr>
              <a:defRPr/>
            </a:pPr>
            <a:r>
              <a:rPr lang="en-US" b="1" u="sng" dirty="0" smtClean="0"/>
              <a:t>Ultimate</a:t>
            </a:r>
            <a:r>
              <a:rPr lang="en-US" dirty="0" smtClean="0"/>
              <a:t> cause? – to protect “neutral rights”</a:t>
            </a:r>
            <a:endParaRPr lang="en-US" b="1" u="sng" dirty="0" smtClean="0"/>
          </a:p>
          <a:p>
            <a:pPr lvl="1"/>
            <a:r>
              <a:rPr lang="en-US" dirty="0" smtClean="0"/>
              <a:t>Wilson: war to “make the world safe for democracy”</a:t>
            </a:r>
            <a:endParaRPr lang="en-US" dirty="0"/>
          </a:p>
        </p:txBody>
      </p:sp>
      <p:pic>
        <p:nvPicPr>
          <p:cNvPr id="19458" name="Picture 2" descr="http://www.ww1propaganda.com/sites/default/files/3g08034u-19.jpg?1304689077"/>
          <p:cNvPicPr>
            <a:picLocks noChangeAspect="1" noChangeArrowheads="1"/>
          </p:cNvPicPr>
          <p:nvPr/>
        </p:nvPicPr>
        <p:blipFill>
          <a:blip r:embed="rId2" cstate="print"/>
          <a:srcRect t="13158"/>
          <a:stretch>
            <a:fillRect/>
          </a:stretch>
        </p:blipFill>
        <p:spPr bwMode="auto">
          <a:xfrm>
            <a:off x="1143000" y="4373564"/>
            <a:ext cx="6248400" cy="2749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 Tips the Balance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313637"/>
              </p:ext>
            </p:extLst>
          </p:nvPr>
        </p:nvGraphicFramePr>
        <p:xfrm>
          <a:off x="152400" y="1295400"/>
          <a:ext cx="8839200" cy="336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41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How did the U.S. raise an army?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How did U.S. soldiers help win the war?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600" dirty="0" smtClean="0"/>
                        <a:t>Called for volunteers;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baseline="0" dirty="0" smtClean="0"/>
                        <a:t>Instituted a draft (</a:t>
                      </a:r>
                      <a:r>
                        <a:rPr lang="en-US" sz="1600" b="1" u="sng" baseline="0" dirty="0" smtClean="0"/>
                        <a:t>Selective Service Act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600" dirty="0" smtClean="0"/>
                        <a:t>Brought</a:t>
                      </a:r>
                      <a:r>
                        <a:rPr lang="en-US" sz="1600" baseline="0" dirty="0" smtClean="0"/>
                        <a:t> fresh troops and enthusiasm (war was </a:t>
                      </a:r>
                      <a:r>
                        <a:rPr lang="en-US" sz="1600" u="sng" baseline="0" dirty="0" smtClean="0"/>
                        <a:t>three</a:t>
                      </a:r>
                      <a:r>
                        <a:rPr lang="en-US" sz="1600" u="none" baseline="0" dirty="0" smtClean="0"/>
                        <a:t> years old!)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u="none" baseline="0" dirty="0" smtClean="0"/>
                        <a:t>Helped stop the German advance toward Paris (Battle of the Marne)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u="none" baseline="0" dirty="0" smtClean="0"/>
                        <a:t>Helped Allies become </a:t>
                      </a:r>
                      <a:r>
                        <a:rPr lang="en-US" sz="1600" b="1" i="1" u="sng" baseline="0" dirty="0" smtClean="0"/>
                        <a:t>offensive</a:t>
                      </a:r>
                      <a:endParaRPr lang="en-US" sz="1600" b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How did the U.S. build its naval force?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How did the U.S. Navy help win the war?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600" dirty="0" smtClean="0"/>
                        <a:t>Accepted </a:t>
                      </a:r>
                      <a:r>
                        <a:rPr lang="en-US" sz="1600" b="1" u="sng" dirty="0" smtClean="0"/>
                        <a:t>women</a:t>
                      </a:r>
                      <a:r>
                        <a:rPr lang="en-US" sz="1600" dirty="0" smtClean="0"/>
                        <a:t> volunteers;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dirty="0" smtClean="0"/>
                        <a:t>Exempted shipyard workers from the draft;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baseline="0" dirty="0" smtClean="0"/>
                        <a:t>Advertised shipyard work;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baseline="0" dirty="0" smtClean="0"/>
                        <a:t>Took over commercial and private ships and converted them to war ships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600" baseline="0" dirty="0" smtClean="0"/>
                        <a:t>Broke the German blockade with the </a:t>
                      </a:r>
                      <a:r>
                        <a:rPr lang="en-US" sz="1600" b="1" u="sng" baseline="0" dirty="0" smtClean="0"/>
                        <a:t>convoy system;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baseline="0" dirty="0" smtClean="0"/>
                        <a:t>Helped lay down a barrier of mines in the North Sea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82" name="Picture 2" descr="http://www.oldmagazinearticles.com/images/decorations/WW1_US_Army_in_France_1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789715"/>
            <a:ext cx="2895600" cy="20682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484" name="AutoShape 4" descr="data:image/jpeg;base64,/9j/4AAQSkZJRgABAQAAAQABAAD/2wCEAAkGBhQSERUUEhQWFRUVGBgXGBgYGRoaGBoYGBsXGhoaGRgXISYfFx0jGhccHy8gIycpLCwsGB8xNTAqNSYrLCkBCQoKDgwOFw8PGiwcHBwpLCkpLCksLCkpKSkpLCwsLCwsLCksLCwpKSwsKSwsKSwsLCwpLCwsLCwsLCksLCwsKf/AABEIAOMA3gMBIgACEQEDEQH/xAAcAAABBQEBAQAAAAAAAAAAAAAEAAECAwUGBwj/xABAEAABAgQDBQYFAwMDBAIDAQABAhEAAyExQVFhBBJxgfAFBiKRobETMsHR4RRC8QcjUhVignKSorJDU8LS8iX/xAAXAQEBAQEAAAAAAAAAAAAAAAAAAQID/8QAGxEBAQEAAwEBAAAAAAAAAAAAABEBEiExAkH/2gAMAwEAAhEDEQA/APSUbOd4ghhbeJFToOvWLV7KxqC7sG1xFK/eNkyXasQmSMjGIMgSx9MW/FH6MWS9ntUvq75j7QYrZDn6Bn+vWkS+Bkztp6c+qwiATs4o9aDDm3WkUHZFKqfVm/jXSNX4dHv74+USCQ3T9N7QistWyzDgKaD01rFR2Q2IAA4Ycq/mNtaHDWfH6QPtCCQzdV65wiVlK2Uv4WLfxgM/aLP0zBwHbXENl5QZL2Zi9qCtcfS30EG/BB45YQisiXIUbBrWel/RvbWDJWxKsfXEZX4+caSJYFofe5RYjOnhQYAB+jyhgkilOLe2nWMHqIfCK94Z+sAKNnL1oMOusYirZiT81OAwb8ekWlTmrNk/R05RNSgkacTfj5RBR+mvUNSj0Hp1WJJklLAF3vb7RE7WRYfxhFfxy4ctS3vXi/lAEfCpw4+loiBXTnU+eUQlbW7Bi2Dc2+nnFsxYFi1uuEBHdGI88+fTw0uUC+T/AG9OsYqnbakClTSjj39Is2fbUlLmj1qcMw3KCkkMSw9vTnEVCgFSBbCtbt7Rae0pYevu3VImNtSri2P5gKBkXe8M7P4nOLPA207US4dg9acMzbGFLVQsL4Uw59V5SkWzV0DKpngOGVunhxJDtSnD6wPNmA3+1P5430EOqYk5YZYRBvb0Q3siIHG09DiftDCe6QW1/mlI1RetfD6xSVEa9dekDTp7dcREBtouxz65m2vGFBSJxxBActwzLX6MSYCget6nGAVbbgPfp/xrFEybXKtHbXM8uekSjUTObAt1g8SCntGcjaVcyMvzzHJ8YX6rdvT+PwItGkJoArmBXP7vC+KDYj8Rmzp71GNNMmtQ/nKGRObX78h1TEwo0xOqBXLV+vrlD/EyMAfqlBqPzPN/bzhfqldPRsONb0q+UAUZnA59dYxV8Q3ZmP4646QNL2hy9Q5ev8vl0YebOvRwzNjc+lPfKFFxXelfzgxcxE7RZxn9X4294qTOT5sbDSvOnnFS5ovjyPn5ekTdBDpU4JZ/On8dNFQD4Nlq7AU6wihKCVMDm4p1pBu6zEG/D15n1vACqAuHDE4jX6fWIuDRy31pj1gIuVIOH1y+/tFf6csPuXx+/TQgpKsXNqXI6r5DWGKylmd3Y1Ov5rxyglEjeJtYZ2prXOBpoIuMc/zSx9dIkEA+enP7W9BjCwo2tqDDriYYrZR+/WJ9ob4wY0fM9cPSAsQvNqV5hsOsBhCCiHYY/nDrK8UiZoch63pxhxNUDQ8/K3WWcFXSyHt/P8C/GHUo4ODz+vH2ij9Sc/Me+lPQ6RFW0864Affp4DUcVqHtc+oGZfp4gJxDFj61tFhlAVLke3LqwERBANcBzq9z6czFRWtb8NAOsPSIIwwPIfno8iPiOXHkw50bL6RHcNRgePX8HOAaRKLu46Y5dOnnbLkbxejZZYXyvDS5bNQsLX9YvSlmcc+izfaAs+GNLc8LxVN2V6hmrTrgPKJs/Cjgk9dGLSkXa1v5frlFRR8EHCgvfUQMrZ624OOfXHSNBEkPlpn19okdnS30+3WcIM9KbY09shwESCCB8tOV+j6HkX+lFKtyr19oStipfDLroawhQLCmWrfa/wCMoS0B2ccQYMOyKH7n6684SZZFwSPr0PKEACkUN2uz31oKGsJMtmDludq9eUanwQbj7Qv0QhBlpFWBHrXDE1/mHTNIua5Nj50vGmqSjIZNSgiI2FJybOEWs2ZOen0f0JtjzEJUxwBkBgLZU51jQ/0oYW4DrrSIHszB6Hrr8wmlACd4Tw555HP2igrzNtca14UjW/07gRhf1bX3MRPZtXoM2f26wiQrDJzd9H+nH3iBOLfkeentG5/pv/T6tze2XnFf+mvcexxw6yhCsfd1z1+vVYkGF7cA+f1HplGlM7NpQ9dDp4p/09daVy1+/wBzCFDAjMeluhEEgacCW8+s4PPZZAAD1x18qW9soSeyVM9PVuusYQN+oLki9RkR9724ZGIomuXuOJZrnTDy5QOUmxppU9GpHMxFmILa9OdPaIDSkM4d6vnjfq+UTTZ2blfJuss4DqE2xrbyfDLzifxyLnzbj9R5xRpi4LNhgLPnw94dKsAPbroQAmeRjYXGWtNL6RfLnVvQ+ftxp/uigwHiMPvrh6RNExs+nzvj6wImfR7vXH8RYJxwb1fqnpBBO9ev3s1RDqWwfyq/rA4mmzPfqp6eGXMvlpnTB+qQoI+JZ8L/AMQ4ncOuvaBDNtwpbKvt7wkzja55dY+sKCxOBGHpDqZ9W06vAPxgxZm5YY45eghGf0/HACFUema2X466rCE97uBAE2dTGvH7Uv6xVMnOMcLPy42hRoFKXq74VPLh/EMgpAcOPpGcNofP+f5iAm1uc7H7t0IUjWO1Nj10PeGG2g49dfSMozWcA0pXlx0hkzbOTV2t1j6wo1f1/DXTr7xGZtwqPt1/MZgmv9emyERWvXk+Fsr0PrCjQG2P/P26Zs4j+o00Nfqb9ZQGmVShOfTXw9IZMwAANTM8D6UiA87S93bqvXC8S/VZaHo8r8cxAipyXGBfn79PFZ2hNfEAMw2nnz0i0aaNoBdx6Q0yeKMTyb7xnHahusTj1bqhhxtF2u9qHKttYDPbOmB1PQ9DrEgjI86UtT182yjTT2GvCaGbGXX3tby1iR7AVhNIz8PtWlz56RJozkm+XGho3WkWGY4u73/jCNBfYTgNMIObD0GFYR7AH/2G/wDim2X54wmjMCwxpTQWp5dDCHlzWagLHKl/PnlvZxqI7BS5KlE5UA/nH0yiSO78tzcv6cGEOOjNTMyuK19eH3h0bRalBzr7Ww4RqK7DlENut5xSrsCtFqZrEA9Uf0yizQBvh6nC+FwPL8xNRcPThnXXlz5QaOwg4/uK3RcUrzwiw9jIdwpf/cfrCaMxKyKC/t9x1nE1Fzc1bjh6V43g5fYqXffIHI5YxI9jp/yNercA0IM/fORDHL3Bxt6c0Zwa7J6x6o+sFzOyFAKKVAq/a4HkfX0yjGQnaULf4ZLYbo3TwYU92GsSA9AUSTUtanD06yhCQoXBz+Xn9PaNLZtsUoJeWpBIcuKBsOJhI7Sf/wCOaNShvSLBjFQSDVID452658mRtII8Kkk6VPpxtnyjo1SEqDFNLwD2nsS/hkbPupWc3GGYqKtCDCVtyObCyVEU5ZD2EWI2hx4XvYhQAOVvzeDuxeyFiWk7QlPxRfdLpzN9foIftBe0FBlypags/wDyOgJTlcklhSgwMSABaiMFDVjjW9rfSHVZwDnkMeuWpiXdmZtoUuXtiSoEndWyG4OihGVKRufpErLqTVNA9uIFv4iwYBmcQ17V6JbnoIrWdeVMMevvGx2l2V4P7MtJUSBUsEg3JGLDDjAuzd353h+JNTQl91LuNCWY8jhlCFZovd7Y9efGJJJ09fUfbTIR0H+hS3erZPSHV2HKOBz+Y/eHErnTe/pT14e2sKZRntbEeuP8xv8A+gS3/c2AejfWtYdXYUrBJ9T7vDiVXsuzqRTfBSHc+J34Pr6DldM2mh+c2Ls1LXNvwYvlbSQP7g3czvOOZo0ArnyJjhKlHDwlVHyNvKAB2na5UpYUre31EqPjJYM2D524Qk96hQIQs8ySfMZZfzJfYkgvv/FSB/moVvZ63PrF2z7Fs8tIUkFQvverYZCmgiFDHvGsoKUghZT4VLYhJNiUhna7CBe7/fJZUdn2xITtCA/h+SbLwmynuM03SY3US0Kcbqy9wbclW9cYxe8PdhG0y9wJMuag78mcJg35a77wq+7Z04+Rilah7zSnIcgijNV9C7WgvZtt3hvbyWIpnpQH01jju63e0/FVsm2yEy9tTdgAJ6QGEyXTxOBYZUsw6mXMSqqpcxOQ3Tl/tdsR5ww0anaqMVAHgR/7XiSNqSbF8OmihUlAYCWog5AlrGrnhFolhIoEpHBqRRXN7SQH8Qpl4i75CMfvL3gmS9jnzpIVvSU79Ut4UtvMFXo5/kRs/EQ7gocf9NH56+sZvb86WrZdp3n3fgzQqqSGKFat0IgeZ3mG4koQV7yUqFQKKANr4wbsva6VNvJUgnBQPu1ObXEeb9yu3X7P2dR2uQqZu7hkbQZaAdwlICFpZaSwuoKBfB3h+8H9U9mRJmhO/L2rcO4ndSpO+9P7sokKDi4U0SrHqCNpSaBQPCvVoX6hBxS4obPzxjw/ur/VRM8zE9pTBLsUTEJVzSUpcNQHCOs+Cqep9klzlZzJzyZbEEiiv7iklz8qcTWLdOL0VW0pSCSaC/QgNHeCQpYTvsouzpIdrsSGbGPNP6fzxtM7apg2kon/ABRvhDlJlIZKCDMwKt41rUR3o2BaSKfEGJJAHk7kUtC6bGuvbUJ3XWPHRNRVw9M6QQFRhr2YEErlywwzBrmDhxg7ZtoDOHUw/aQpsqPeLWR8ImARt5/+qY2bAc2JdomjbcFBT0/aq9NGxzi1RQiMyclLbxAcgByBU0AriTGJ3k767PsSN6cVbyqIlgHfmHAJTi5auscv2dIXtM1O0dqkpUgpXI2RAXuSmqlczdB3pr4G2IwEqx6K8M8ZMzvLKFQS2ZTMw/4xUnvdIZ3V/wBpzyNTZ4csSNre6rEUUpW5uXjk+3+9BMptnUtJf52FQz0vemGNI5lfa0xKAZk+fM3i90gPmGBppeM79RY9R+CVBlsTmBrkXwaKh2XKdzLQ7u4HvrBYWIQXGkDiWd5ilJT6g84StgQLJA/6fDphBCpgAc0EIKBDxQgmMqb2WAreAVdzugOXfniemjVUoC9IYl4Dle9/ciXt0oB1S58s70mf+5Kr1au6+GjisZnc/vksr/Rdo/29slEpSpQ8M4CykGjqIrqOJjvDWON/qB3Dl9oIC0K3Nqkg/DWD/wAglWLOaEVBMIeOyC4onbOg3SCTdwK+cea9xP6rKmIXI2tBM+UAE7rPNL7rMWAUCQ9WZzGht39RvipKZIVKWlQlrCx/cSs/tAtW4VYuIzuxY6XtbtDZZFZplpUbCm+ToPrxjhe83fOXPQuSlIRLmDdU4G+pNyEta2vpHN9u7aPibql7ylWDuSSTUv8AKNcg7Wjn5nZ03eG+JYcEjfIDOCkO7qAetL1jF3WszGPsGxSQZ5WFkyS6Akp+VyHL1LUtAi9mk1aYpOQKd5hV3KSxOTZxd2mkS9qO8tE75XUlylykAtiW5GKZst/ExYhwDSmFAzeQwMdMAKkh7uI1Ozu9m1SFTDJnLT8UbqySCSAGq9qYiKNq7P3AklaFBad+hLi4KSDYjq0BhPVYvWp47D+mPbZ2TaFTSFKQtG4oJKHBcHe3VmrM/nlHv2wTEzkvLnBYz3UMDkzM+htSPlSWspLihFuUdX3Y76LkKSStQbFJDlsFCm9Slc4zp1r6N2aQUhmBYf7AHyYdecGS0gGgby+kch3Z78y5+6Ju6mYaJW/hUDh/tPWkdUVJAKyoMA5L0YVd3tFzWdxPxYqDYU6eOK72d+zshEiSo7Vta/CiSlILEu2/ugEDS9IE71d/VrmjZOy0pnbRMHzpYpli28TYNr+I2e6HcCVsY+Io/E2hTlcwnE1UE4kE3JqdAyQ9XwJ3X7gqC/1m3zPjbYurg+GTgEyxm2LaDEnr5EhKXAqcSqp8z1eLvhdfaGlbOlNkgagBzzxishTs6j8ikJTjupBJ0q4iuZ2KlQ8S5qiAf3keQDDoRpECIplgBhTh108SAOXsCNwMndP+8BStXuCSL8YyUd20KUpRSCSSxStSGGW6BSOj3AIHldnS0ElCEpKrsAH4teEGLvVDmgeu8rj+1IOHtSJhqVIy8Uw5ihIyevGITCGcqUQxwByu/twyiKg9N5ycWHD2PvnGVWTFqYgzFf8AUH4m5f6UEWJ2xaafEcmoZL55mKAl7Ub169zkIU/ZVYKBGAIIY9e0QXnb1vVZrQhhT81zyhj2itvmbiwpkS3tAw2ckVD8s9eeGZ0hjspoSCDS1bW52pwigmXt8zecro1ECrGjkqZzlhiYtVt6xinM1az2YVz/AIgNSLkpUGBJJBAYVd+D1yBzjme1e3BMA+ET8NQBSajeBrvVwIto5xDN0xjd9Nml7RPG0St2VOTuhMwAqCilm30sxo4FiKQLOlISgbyWKiN+YzFSgQE8nxJOOEET9pPiCSwzzx+gPlGDty17SoSkEIQC6t44BqkXZyGYE+sYu63grvRMkoQdzwrUAUboA3lKBClElyzUGcV9nbGqYJfgSKp3kh94o3QAC9XKQKUZhd4KR2duzEr3gr4UvwCm8AkO9XDnDJwMI2u7yQFlf+THC1KC9g3kNYuFef8Ae3Y1pmFchMpElJdJQEIWgboSUKCiFOHJYg1Lxhbb2sZ5SVjxJTu7194Vqp+LaMRpH0PtcqSUbypaN5WJSCzDBhqXPGPJO/OwJnTip91k3Ka51zFb4WeNXEztxyZClFKUglRoAxr97Fzxiids5QopVRQd8g2DjF4Ll7XMkTEhwFINCGYuP8h8w6zgXa55WsqUakknn17ZRoDzL9fWHTMbjCiUyQQKjrr6xRsdi941SmSqqXfUHAjV6xtTu/e0zZR2BM3eRMmBAWwHgUfldnbeN8nzjid6CNlnboNLtXGhflbqsTjhX0f3M7oSuzpKkJO9MmMZkzwOSzMmpZIuAcyY6KVMALlydd1//ERx3cvvQnbNmBpvoSEqD1pQOeH1Mb6Zxwu2Xl9PMRKzGmrb8GGDXv6dPDq2pTftrqoeox5xmpWpjdmq4f1e30HGHmLxJoPc1r1joIUHL2tTjwua2J3an0t6axZK7TpVJHN4ylKIssVrfDhl+IsQoj94JGpfr8wo0R2yP8Jn/aPStYj+s3v3LTjQezprASdpJDldbM2fLJ/PSIMk0V51PX8QEkLVWiXwwphXyrnwEVoWoXAa9SccBn+BnAyttl4ofAY50YeXnzZO2JaiWyF31YHnXQUwyouaolqB+JFn16rlDEmxbUgkD38uUDK24f4gnFwLZXpb0iKdrFaUGOPv0TBBe9Rt1LGjFT4ca2+sIn/YGORt5Gh+vCA17cxycAjC4vTVvIQyNsIOTZk309qawF20zxLQVKfK4+bANz9s4862vbnV4iEbxIswGAAbWgbTOOl71dondSneOZY1yF2tfnwbg9o2kpUCS7jecKBDF90GwBLDPDMNne9azB84kpKd4BKmAUWavzC7/wD9aRLsvsZMoBikrp4nFvrb0EZiSneb4pJSUlQoEpG+kMAzlwSKZm7PGjJnpUSJat5G7vPiCom5Aoblnel4NN9GwzJoSAwCi5UN0ABI+UqZqkkmrnxWjT2Xs8yqqG+kBwxbxedb54iOVkdon5QfkUFEEeF/2u7AeEN96OJ2tthnAqlK+Evf/uSC7aKSciTUCmTY1I67ae0GSUrICtXYeeWemseb94u1f7hcGjbrEEHeD11Dk8Wjb2ztVSwCttxlDeLeFSjQpcvUZNhajcZ2/tZVM+feA+UYJH+I5U5wzvV8Zc9T/T+YGmP9uEWKWeuunMNMlKuxz4jPhS8dWdQKtaxJU4kBJNoph+ujAKJJ69OvKIE9fmJIPXXCCOs/p73hVs21Jc+BfhUK44t1SPdwAzpqCKeWfD65R8xSJhSp6givPD26x+gu5vafx9kQoB92hBdzlQcSOR551d8bTZhjy66EMQwsA4+h04+sNvmrh/OnR9T5TmqOQAz8R5VwiMki2O7jce2P1aEZr4HSqiOsfLOIlR4HLjz5efGIBwPdhTkX5+WjBNW0E4NnU+levFEkzAGG69MnP4iCilhVsef05vbziiacHfGt8utTADjZxiMS+HNnyHlEzs6UsKirX5X56Xi79UwIJLvgBfy0FOEIFQTWj+tLUt+DEFQk0oTxwu5o2X0h07OS7XGHp1ziUzarGpGVWbjxHm0ONpyDnQ0+/P7wVASlC2OQPWPtlEpcmuWVL8a6emsN8ZT/ACtianH8+p0h5G0DHXl02OkEee99e0gFLSxJJKbWFr1uT5kxxiJ9VAAlnCQk4neqS2kaXeokrJ3VFI3jvBy6iSQ5soCjtrHObRt4c7o3XCX1ISAS+ZJUW4wzG/Fy9p8AS+DNo7tS9XJ4axdsm3/CKWUWHzDNno7ZOXfExmfGGXH264amK1T63r159PGoNid2iKqJBUVbxAcJ3i2rEsMjYcIo2hSVbygQn5Sz3ozAOS/iyw0rnHaQWASkV5kMBcm1HbWKVTM6whR8+bK3WSFElqmgsLAHN/PSAd7HrP7+sVrmOH16fr3ivr7xrMNXy1AEOHDhxmAajSgaCu0e0hOWuZM3t5RO4lIASkBglOgCaMBgIzyYiYIRMIiGUIW95ddecA6xCA4w0OBFRcvddgSzYgO/I9ecer/0j7VBCpSnxUm7UZ7e2MeSCO6/pltR/WSUBRCXUwwfdOFrZxnR7MpAxBxvSnnQ4czFqkJpdnwIwrhQZ+URkqDmpe4N/M9Y5wwl9Z+VjrnwiIYTBZzz/jT3ziQ2kWAfzd9GFDW+ukOUAk0I03jTkB0OJijcc4kXFT78PrEFqZ9KlhnVnpXyHoNYS0IUwJYZnE2qMIr+Ecb/AJpfq2UVzJYag+2NQ3CAipJFQai4DndGbgjS2MVkFhc5ksxLO7kkm3kNYrM9nbdJyIGLWUDoRzhA79g1LOaPoUjjyESKtS4YgEE0pfqvqeUSCKMatg50wf8AgRd/pq2Du3/IUycgcG4wTs2ziUd47zswOI4A15nOCBjsSg+9ZI/aXY5eH65G7VdUr/c6tATwx4c/QmVKStRAmMz1LAG9nP2oOcZm2oUh1JUFh8CxLm4CjxxxvBXjfeHYiJyiJiAVeLwq3cvV3p0efO0Kc+N2JrQuTR/Fe3tHWd5e7qpk1apSgSXWUKIQUgf4qUdxQyqDQUjmR2FtBAIkzS4DNLWQa0YpBv7NGvlQZmneqAeV/bposG2B6ypZq/7hg2ChTHpojtWwzJRHxJa5b230qQ+bb3VYo3uuuqxqFWJWHcppWxarc4easElkkcVObDFg9XigQidR00An4wz9ddWiyRsy1/IlStEglvK1YvndjzkJ3ly1JD7taFyHbdvbFooELQgY29h7rLmykzAtAB3nBTMLBOZSgguQzB/pAW19krlkg7pbF2wf5VMoaOA+DxEANChBOkPANDphjD+cUOoR2X9Lh/8A6CHISWXVRbAuOJ4jGOMjuP6W7BvbUtShREs4fuUQBfR4mj2RCyagpOBZamwwJdqX0GcSkiuFTUuWArQka08+MZyOzwKsXu4d2xNm8shyISZgI3SzYVrxNowDxMq4DPYuGzcg48HuIiubogmoLaXw6YwLL3zUs+jno484tSSbkUN+rZchAWKlrYboIe1nd9Te3nFSdpUBro7tg4DtwbKDZalAhklOFCxauIx/MES9o5AuSFNfmqsBkKnEOWqbBi92IfEcdTjDoUMSl74OfM6CjZaxCVIZvlBNQHDMwF8teIxg4mUEh0krF9wEjnrX1iYIJXSu4BRwyTemFq9VhhIDsFObh6Dj19Iqm7QkfsUam4tka1A+gilW1ZoqaY10vm/rAEpU2KA9ylnyuTpaKEyWc31d6tmTflrEPjhiN2jF76VG9y8wHhTZoIolKdQPQl9fQwRz3bO17xLIUqjElKlEA18IZnce2Uc5tOwAl91IUxDFFSDo2ba2jv5uyrLsZZpZSA5H/d0TpAP6ZSQU7iE4JUneADu1EKY4GuaYjVefbd2EShPhKg9tyYpLtag3kqroMiYyZfdgEKfcSFWUslJTiAkO2LVc3j1Kd2bM3aLSSkhgxS+bqBJJxBY2OcHSdqn7u6Fp3sN8Agtg7e8azSvJJndQzSCiXLljNKt5DNgASomhw1q8dD2V3eWmXuzFplhKQEbiEoKnG6d5SWmGije9DhHWTNkmLKt9aRXBIBAxtRnyHG8UHsoJO8pZIIZt4s+NrvXyVC6Oc2bu5LST8NAqFAhja4HjJagyyh1dhAKSrwUBT4Wci1WCXo4Zj6iOoWEsAKOc6vX8HyGcDzpQUktgWZ7ta77wbjTGsZW6qRPS1QE0ZgA2jvb78Iz+0eykrFQlYNQ7Uy3cQKemLmDk7OkN4VeZcWs+L5NV8oX6ZZpu0FiQHJDCjpNqekEZewd2ZaXO6wLBhSoOYAcWq+sEbX3RkLc/BZWJAADYACumXpGh8FrsFAFy3q4SOngmXtbY8zm9nGL6XfKLRx+1dyJZYiTZ3CVUo9iXpg1+cCTe5ssN/bmJd2dJU9QC+7X2d+EegqmEsApNdWPkRXA+Qxgabs4Ur+4lJYg+JJGgO9W2ha5i1HEy+5sggnfWGcOJaq5u4o314x1XdHuvJkzCoAqNQHBS3MfNZo1pctFCDTAB2GrA9EjKNGVs+7YuOJPFnw+2sAanZEsWSeOOnq3Nsol+mGLtW446jXowMCck0sGHV35vlEkzlvZy2Bo2FPXyGMEXzJIfwnUuAeNX1vnFe6BgGGDDIYcvbIw36pQJNMbq+vp55w361Zwqcav1bz0gqxLNlTIerPqP5ixKUvjUPVRHqBr00CnbFENTX5uuhERtirsC4sSqnrf8xBX8BT/MRlRmoCwH04Qvgn/J6F6V8gG9a1h0SQoHxKIc14ODfyfVsIcy3+VbZGhoMCK4dVaAYo1J9teF30oIbcFd56a+XWUOuSf81GoegD0JuXr6eUSQrIkDQfh2fnQQCEniOY5dZnSk941IV7efD7CJom0xLm9aUarCrfeKlh2ah5j31r/EUQWovdxqT9OrwihZpTWv3GsQmbwL6Mb55vSgtCloLA3S+JN2tXMfWIEkqADJBBGBsaYcHPlEAgk1T9dL5fmLPjpDuGU16N5u2fQiCdoDsAKG7gg0/jowEFJf9r2HRx4aiGWhDF5bnDLqnWM01oOFCH/F9IrXvCwPEEHk3WGUAOvYQW/tsMGUBWrgkh/Vr8Ygns8qsmrjxFTkZUAq4BtpekXK2wpoQBoXDti9aUa2ecDr2uYaJDu9Q5PAUqW6pBQy+xlVUCLhwlRAJAsbln40EGJ2daW3Wb/LeUa1Zw3rm/KmYmcoJUUKelLEMxYua+1oaZ8cPuhRLYqDjP8AxBppnUvEF0yUvFYBpUb5pcft/ikCzdmNBvFmwC7gH5hu7pFWrg+N5SZMwFy4BODO51SfD92i1Ow13lgJ3WBK3U7auzcy/nAApCrBRXaiQpQFa0LFNdbnDCaNjnpUGDprVkpYXqCHajcCLxolEtmExJe7KABwZw7EW84p/t7yd2bUWSkOaXAIDGrekU7XbDsc1m3XXk4NNflAz5njGtLTu0UCDiGAYYuxOPuOQ+zKcUCiHbxUGVuvWCdlmpUMAcCC/R6wgi9CsW+1tMPzzdxi/GvlW5vz9HSoE2YnXhQg9YRAyNEML0/PVYqK99GY5Ch6+gEOgIOPEWNX6wxiZSRV08g9eGEMFn/bxsCMm6xzgHOzDCoGGdreftTKClJTikHG3XQiZx+Xg1hxbj0BE0pCbsP+IP06pBQM6STmbgA2ejl66+RMRkbIBlyFgOPWEXpQQaEF9G0qRc0v/tOEWypB3SMquxD451w8xEEVbPjRv5H3c6nSGGyl8eP841iZT/tq2AHm72vyGsIWZuNheo/af5MBBMohNd1mwNwcq2YeR1hlIozs5ofy/VcosSEgDHL6ft510ipZIu6q1cvjV/P34xRXOUBUAn69D6CB55IDgBzZyNXfSjHHzgicgksDruGl8qOnCmsDjbjVPjcULORhUGtHq+kQQM+Ym6C1iQd6r6DP65CIqmFRoAq/y4Fhdzwwyi1e0qB+YB8Du25qGbUMRmTlUYFWbGoPAEgUL2NxlDVDyp87xeEhgbga0cGv2fOJfqFFiySnMEenX/rE1qcElw13t/5UP4iJLv4VnBmSXfFh76HVoHCFS2KUID13aAVORoTi2POJEr3fkf8Ayqzk3YpJzvxMDlSt1xvbr1pxoxCSDanCFN2NFFHfYjBQSzZBIJsDxaKL1KUQDuFIxdQTu2NiSCbeWkV/HAoVE4OlSC7j/EVHWcMdlFipQbF3VXJ5dXtz5wyVAOyVKazKWXpxLV9hASVPBqkTcB4ACRUY8/c4RSJUl/EVksD4iug4CmIpqBhDI2yh3vjCp8KgSkVZnICmFRfOuMHS9oS3zq+7aPWr84BgJRCRvHdFt0q1fln+Yt+Ikp3d4gWbeIGF2s5bz0geb2gkUCj5Pq7PQD7cCwmu26AXbxFi98w+TVxOTwQVKQyRTdApUC3C5p6cYIQkhvETWgwBPA1/mB5SqgMCRauGdmfG2VINlgNUVuSPxfHyior+LWrCn+LWbB64HyGEMpYNmwobAV1r1nF7EBqkevVfM+TLBwxxcm79eUFVJLB3+jHS71boCGEt0vq7j0dhlnprFypYaqbXq314h+MSloG7QDP1rTD8jhADlDUIJfVxj9jXjnFipAZi7PQORzixaRpkKi+OFfPC1YZ2P1cD3HVYCsSw2Nnub1HtFsxO7vbtGNORT9zDQoyJrsnVvVKifUDyiILLYUH4hQoaYdc0hbPd/wD8PK5gFEwl3OvkVfYUhQoomarrhTkSB9T5xFMsbxDUp9PuYUKKn4gqSkpU4FDSmQLewirZpCQQyRVRBpX9gvf9xrrDwoCKkAFxchR5hyOFvSJT0tLWoUISpmLWWUigvQAfyYeFEz1QmybOmYl1uSEpq5BqEg1Bc/MfOFss9RBck3vwmf8A6jyhQommerULJYEuCbGv7iPaFNVbiMM90n1UYUKAUnZ0pIb/ABBuSHO89DTAQQJCXVS1tOHWMKFFa0Hs09W67k+IXrgg46qJ8shB+yqdRBYgEiwtvKHsAIUKDK4SwFFqflvufODZMsNwNP8Ay+w8oUKCILQN7/l7qY+kQKfCP+l+e6/vChQVXLU5rgC3r9oW0TDu/wDJPruv/wCx84UKCqFTT462Zvf6ekFfDBp1iPpChRcT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SERUUEhQWFRUVGBgXGBgYGRoaGBoYGBsXGhoaGRgXISYfFx0jGhccHy8gIycpLCwsGB8xNTAqNSYrLCkBCQoKDgwOFw8PGiwcHBwpLCkpLCksLCkpKSkpLCwsLCwsLCksLCwpKSwsKSwsKSwsLCwpLCwsLCwsLCksLCwsKf/AABEIAOMA3gMBIgACEQEDEQH/xAAcAAABBQEBAQAAAAAAAAAAAAAEAAECAwUGBwj/xABAEAABAgQDBQYFAwMDBAIDAQABAhEAAyExQVFhBBJxgfAFBiKRobETMsHR4RRC8QcjUhVignKSorJDU8LS8iX/xAAXAQEBAQEAAAAAAAAAAAAAAAAAAQID/8QAGxEBAQEAAwEBAAAAAAAAAAAAABEBEiExAkH/2gAMAwEAAhEDEQA/APSUbOd4ghhbeJFToOvWLV7KxqC7sG1xFK/eNkyXasQmSMjGIMgSx9MW/FH6MWS9ntUvq75j7QYrZDn6Bn+vWkS+Bkztp6c+qwiATs4o9aDDm3WkUHZFKqfVm/jXSNX4dHv74+USCQ3T9N7QistWyzDgKaD01rFR2Q2IAA4Ycq/mNtaHDWfH6QPtCCQzdV65wiVlK2Uv4WLfxgM/aLP0zBwHbXENl5QZL2Zi9qCtcfS30EG/BB45YQisiXIUbBrWel/RvbWDJWxKsfXEZX4+caSJYFofe5RYjOnhQYAB+jyhgkilOLe2nWMHqIfCK94Z+sAKNnL1oMOusYirZiT81OAwb8ekWlTmrNk/R05RNSgkacTfj5RBR+mvUNSj0Hp1WJJklLAF3vb7RE7WRYfxhFfxy4ctS3vXi/lAEfCpw4+loiBXTnU+eUQlbW7Bi2Dc2+nnFsxYFi1uuEBHdGI88+fTw0uUC+T/AG9OsYqnbakClTSjj39Is2fbUlLmj1qcMw3KCkkMSw9vTnEVCgFSBbCtbt7Rae0pYevu3VImNtSri2P5gKBkXe8M7P4nOLPA207US4dg9acMzbGFLVQsL4Uw59V5SkWzV0DKpngOGVunhxJDtSnD6wPNmA3+1P5430EOqYk5YZYRBvb0Q3siIHG09DiftDCe6QW1/mlI1RetfD6xSVEa9dekDTp7dcREBtouxz65m2vGFBSJxxBActwzLX6MSYCget6nGAVbbgPfp/xrFEybXKtHbXM8uekSjUTObAt1g8SCntGcjaVcyMvzzHJ8YX6rdvT+PwItGkJoArmBXP7vC+KDYj8Rmzp71GNNMmtQ/nKGRObX78h1TEwo0xOqBXLV+vrlD/EyMAfqlBqPzPN/bzhfqldPRsONb0q+UAUZnA59dYxV8Q3ZmP4646QNL2hy9Q5ev8vl0YebOvRwzNjc+lPfKFFxXelfzgxcxE7RZxn9X4294qTOT5sbDSvOnnFS5ovjyPn5ekTdBDpU4JZ/On8dNFQD4Nlq7AU6wihKCVMDm4p1pBu6zEG/D15n1vACqAuHDE4jX6fWIuDRy31pj1gIuVIOH1y+/tFf6csPuXx+/TQgpKsXNqXI6r5DWGKylmd3Y1Ov5rxyglEjeJtYZ2prXOBpoIuMc/zSx9dIkEA+enP7W9BjCwo2tqDDriYYrZR+/WJ9ob4wY0fM9cPSAsQvNqV5hsOsBhCCiHYY/nDrK8UiZoch63pxhxNUDQ8/K3WWcFXSyHt/P8C/GHUo4ODz+vH2ij9Sc/Me+lPQ6RFW0864Affp4DUcVqHtc+oGZfp4gJxDFj61tFhlAVLke3LqwERBANcBzq9z6czFRWtb8NAOsPSIIwwPIfno8iPiOXHkw50bL6RHcNRgePX8HOAaRKLu46Y5dOnnbLkbxejZZYXyvDS5bNQsLX9YvSlmcc+izfaAs+GNLc8LxVN2V6hmrTrgPKJs/Cjgk9dGLSkXa1v5frlFRR8EHCgvfUQMrZ624OOfXHSNBEkPlpn19okdnS30+3WcIM9KbY09shwESCCB8tOV+j6HkX+lFKtyr19oStipfDLroawhQLCmWrfa/wCMoS0B2ccQYMOyKH7n6684SZZFwSPr0PKEACkUN2uz31oKGsJMtmDludq9eUanwQbj7Qv0QhBlpFWBHrXDE1/mHTNIua5Nj50vGmqSjIZNSgiI2FJybOEWs2ZOen0f0JtjzEJUxwBkBgLZU51jQ/0oYW4DrrSIHszB6Hrr8wmlACd4Tw555HP2igrzNtca14UjW/07gRhf1bX3MRPZtXoM2f26wiQrDJzd9H+nH3iBOLfkeentG5/pv/T6tze2XnFf+mvcexxw6yhCsfd1z1+vVYkGF7cA+f1HplGlM7NpQ9dDp4p/09daVy1+/wBzCFDAjMeluhEEgacCW8+s4PPZZAAD1x18qW9soSeyVM9PVuusYQN+oLki9RkR9724ZGIomuXuOJZrnTDy5QOUmxppU9GpHMxFmILa9OdPaIDSkM4d6vnjfq+UTTZ2blfJuss4DqE2xrbyfDLzifxyLnzbj9R5xRpi4LNhgLPnw94dKsAPbroQAmeRjYXGWtNL6RfLnVvQ+ftxp/uigwHiMPvrh6RNExs+nzvj6wImfR7vXH8RYJxwb1fqnpBBO9ev3s1RDqWwfyq/rA4mmzPfqp6eGXMvlpnTB+qQoI+JZ8L/AMQ4ncOuvaBDNtwpbKvt7wkzja55dY+sKCxOBGHpDqZ9W06vAPxgxZm5YY45eghGf0/HACFUema2X466rCE97uBAE2dTGvH7Uv6xVMnOMcLPy42hRoFKXq74VPLh/EMgpAcOPpGcNofP+f5iAm1uc7H7t0IUjWO1Nj10PeGG2g49dfSMozWcA0pXlx0hkzbOTV2t1j6wo1f1/DXTr7xGZtwqPt1/MZgmv9emyERWvXk+Fsr0PrCjQG2P/P26Zs4j+o00Nfqb9ZQGmVShOfTXw9IZMwAANTM8D6UiA87S93bqvXC8S/VZaHo8r8cxAipyXGBfn79PFZ2hNfEAMw2nnz0i0aaNoBdx6Q0yeKMTyb7xnHahusTj1bqhhxtF2u9qHKttYDPbOmB1PQ9DrEgjI86UtT182yjTT2GvCaGbGXX3tby1iR7AVhNIz8PtWlz56RJozkm+XGho3WkWGY4u73/jCNBfYTgNMIObD0GFYR7AH/2G/wDim2X54wmjMCwxpTQWp5dDCHlzWagLHKl/PnlvZxqI7BS5KlE5UA/nH0yiSO78tzcv6cGEOOjNTMyuK19eH3h0bRalBzr7Ww4RqK7DlENut5xSrsCtFqZrEA9Uf0yizQBvh6nC+FwPL8xNRcPThnXXlz5QaOwg4/uK3RcUrzwiw9jIdwpf/cfrCaMxKyKC/t9x1nE1Fzc1bjh6V43g5fYqXffIHI5YxI9jp/yNercA0IM/fORDHL3Bxt6c0Zwa7J6x6o+sFzOyFAKKVAq/a4HkfX0yjGQnaULf4ZLYbo3TwYU92GsSA9AUSTUtanD06yhCQoXBz+Xn9PaNLZtsUoJeWpBIcuKBsOJhI7Sf/wCOaNShvSLBjFQSDVID452658mRtII8Kkk6VPpxtnyjo1SEqDFNLwD2nsS/hkbPupWc3GGYqKtCDCVtyObCyVEU5ZD2EWI2hx4XvYhQAOVvzeDuxeyFiWk7QlPxRfdLpzN9foIftBe0FBlypags/wDyOgJTlcklhSgwMSABaiMFDVjjW9rfSHVZwDnkMeuWpiXdmZtoUuXtiSoEndWyG4OihGVKRufpErLqTVNA9uIFv4iwYBmcQ17V6JbnoIrWdeVMMevvGx2l2V4P7MtJUSBUsEg3JGLDDjAuzd353h+JNTQl91LuNCWY8jhlCFZovd7Y9efGJJJ09fUfbTIR0H+hS3erZPSHV2HKOBz+Y/eHErnTe/pT14e2sKZRntbEeuP8xv8A+gS3/c2AejfWtYdXYUrBJ9T7vDiVXsuzqRTfBSHc+J34Pr6DldM2mh+c2Ls1LXNvwYvlbSQP7g3czvOOZo0ArnyJjhKlHDwlVHyNvKAB2na5UpYUre31EqPjJYM2D524Qk96hQIQs8ySfMZZfzJfYkgvv/FSB/moVvZ63PrF2z7Fs8tIUkFQvverYZCmgiFDHvGsoKUghZT4VLYhJNiUhna7CBe7/fJZUdn2xITtCA/h+SbLwmynuM03SY3US0Kcbqy9wbclW9cYxe8PdhG0y9wJMuag78mcJg35a77wq+7Z04+Rilah7zSnIcgijNV9C7WgvZtt3hvbyWIpnpQH01jju63e0/FVsm2yEy9tTdgAJ6QGEyXTxOBYZUsw6mXMSqqpcxOQ3Tl/tdsR5ww0anaqMVAHgR/7XiSNqSbF8OmihUlAYCWog5AlrGrnhFolhIoEpHBqRRXN7SQH8Qpl4i75CMfvL3gmS9jnzpIVvSU79Ut4UtvMFXo5/kRs/EQ7gocf9NH56+sZvb86WrZdp3n3fgzQqqSGKFat0IgeZ3mG4koQV7yUqFQKKANr4wbsva6VNvJUgnBQPu1ObXEeb9yu3X7P2dR2uQqZu7hkbQZaAdwlICFpZaSwuoKBfB3h+8H9U9mRJmhO/L2rcO4ndSpO+9P7sokKDi4U0SrHqCNpSaBQPCvVoX6hBxS4obPzxjw/ur/VRM8zE9pTBLsUTEJVzSUpcNQHCOs+Cqep9klzlZzJzyZbEEiiv7iklz8qcTWLdOL0VW0pSCSaC/QgNHeCQpYTvsouzpIdrsSGbGPNP6fzxtM7apg2kon/ABRvhDlJlIZKCDMwKt41rUR3o2BaSKfEGJJAHk7kUtC6bGuvbUJ3XWPHRNRVw9M6QQFRhr2YEErlywwzBrmDhxg7ZtoDOHUw/aQpsqPeLWR8ImARt5/+qY2bAc2JdomjbcFBT0/aq9NGxzi1RQiMyclLbxAcgByBU0AriTGJ3k767PsSN6cVbyqIlgHfmHAJTi5auscv2dIXtM1O0dqkpUgpXI2RAXuSmqlczdB3pr4G2IwEqx6K8M8ZMzvLKFQS2ZTMw/4xUnvdIZ3V/wBpzyNTZ4csSNre6rEUUpW5uXjk+3+9BMptnUtJf52FQz0vemGNI5lfa0xKAZk+fM3i90gPmGBppeM79RY9R+CVBlsTmBrkXwaKh2XKdzLQ7u4HvrBYWIQXGkDiWd5ilJT6g84StgQLJA/6fDphBCpgAc0EIKBDxQgmMqb2WAreAVdzugOXfniemjVUoC9IYl4Dle9/ciXt0oB1S58s70mf+5Kr1au6+GjisZnc/vksr/Rdo/29slEpSpQ8M4CykGjqIrqOJjvDWON/qB3Dl9oIC0K3Nqkg/DWD/wAglWLOaEVBMIeOyC4onbOg3SCTdwK+cea9xP6rKmIXI2tBM+UAE7rPNL7rMWAUCQ9WZzGht39RvipKZIVKWlQlrCx/cSs/tAtW4VYuIzuxY6XtbtDZZFZplpUbCm+ToPrxjhe83fOXPQuSlIRLmDdU4G+pNyEta2vpHN9u7aPibql7ylWDuSSTUv8AKNcg7Wjn5nZ03eG+JYcEjfIDOCkO7qAetL1jF3WszGPsGxSQZ5WFkyS6Akp+VyHL1LUtAi9mk1aYpOQKd5hV3KSxOTZxd2mkS9qO8tE75XUlylykAtiW5GKZst/ExYhwDSmFAzeQwMdMAKkh7uI1Ozu9m1SFTDJnLT8UbqySCSAGq9qYiKNq7P3AklaFBad+hLi4KSDYjq0BhPVYvWp47D+mPbZ2TaFTSFKQtG4oJKHBcHe3VmrM/nlHv2wTEzkvLnBYz3UMDkzM+htSPlSWspLihFuUdX3Y76LkKSStQbFJDlsFCm9Slc4zp1r6N2aQUhmBYf7AHyYdecGS0gGgby+kch3Z78y5+6Ju6mYaJW/hUDh/tPWkdUVJAKyoMA5L0YVd3tFzWdxPxYqDYU6eOK72d+zshEiSo7Vta/CiSlILEu2/ugEDS9IE71d/VrmjZOy0pnbRMHzpYpli28TYNr+I2e6HcCVsY+Io/E2hTlcwnE1UE4kE3JqdAyQ9XwJ3X7gqC/1m3zPjbYurg+GTgEyxm2LaDEnr5EhKXAqcSqp8z1eLvhdfaGlbOlNkgagBzzxishTs6j8ikJTjupBJ0q4iuZ2KlQ8S5qiAf3keQDDoRpECIplgBhTh108SAOXsCNwMndP+8BStXuCSL8YyUd20KUpRSCSSxStSGGW6BSOj3AIHldnS0ElCEpKrsAH4teEGLvVDmgeu8rj+1IOHtSJhqVIy8Uw5ihIyevGITCGcqUQxwByu/twyiKg9N5ycWHD2PvnGVWTFqYgzFf8AUH4m5f6UEWJ2xaafEcmoZL55mKAl7Ub169zkIU/ZVYKBGAIIY9e0QXnb1vVZrQhhT81zyhj2itvmbiwpkS3tAw2ckVD8s9eeGZ0hjspoSCDS1bW52pwigmXt8zecro1ECrGjkqZzlhiYtVt6xinM1az2YVz/AIgNSLkpUGBJJBAYVd+D1yBzjme1e3BMA+ET8NQBSajeBrvVwIto5xDN0xjd9Nml7RPG0St2VOTuhMwAqCilm30sxo4FiKQLOlISgbyWKiN+YzFSgQE8nxJOOEET9pPiCSwzzx+gPlGDty17SoSkEIQC6t44BqkXZyGYE+sYu63grvRMkoQdzwrUAUboA3lKBClElyzUGcV9nbGqYJfgSKp3kh94o3QAC9XKQKUZhd4KR2duzEr3gr4UvwCm8AkO9XDnDJwMI2u7yQFlf+THC1KC9g3kNYuFef8Ae3Y1pmFchMpElJdJQEIWgboSUKCiFOHJYg1Lxhbb2sZ5SVjxJTu7194Vqp+LaMRpH0PtcqSUbypaN5WJSCzDBhqXPGPJO/OwJnTip91k3Ka51zFb4WeNXEztxyZClFKUglRoAxr97Fzxiids5QopVRQd8g2DjF4Ll7XMkTEhwFINCGYuP8h8w6zgXa55WsqUakknn17ZRoDzL9fWHTMbjCiUyQQKjrr6xRsdi941SmSqqXfUHAjV6xtTu/e0zZR2BM3eRMmBAWwHgUfldnbeN8nzjid6CNlnboNLtXGhflbqsTjhX0f3M7oSuzpKkJO9MmMZkzwOSzMmpZIuAcyY6KVMALlydd1//ERx3cvvQnbNmBpvoSEqD1pQOeH1Mb6Zxwu2Xl9PMRKzGmrb8GGDXv6dPDq2pTftrqoeox5xmpWpjdmq4f1e30HGHmLxJoPc1r1joIUHL2tTjwua2J3an0t6axZK7TpVJHN4ylKIssVrfDhl+IsQoj94JGpfr8wo0R2yP8Jn/aPStYj+s3v3LTjQezprASdpJDldbM2fLJ/PSIMk0V51PX8QEkLVWiXwwphXyrnwEVoWoXAa9SccBn+BnAyttl4ofAY50YeXnzZO2JaiWyF31YHnXQUwyouaolqB+JFn16rlDEmxbUgkD38uUDK24f4gnFwLZXpb0iKdrFaUGOPv0TBBe9Rt1LGjFT4ca2+sIn/YGORt5Gh+vCA17cxycAjC4vTVvIQyNsIOTZk309qawF20zxLQVKfK4+bANz9s4862vbnV4iEbxIswGAAbWgbTOOl71dondSneOZY1yF2tfnwbg9o2kpUCS7jecKBDF90GwBLDPDMNne9azB84kpKd4BKmAUWavzC7/wD9aRLsvsZMoBikrp4nFvrb0EZiSneb4pJSUlQoEpG+kMAzlwSKZm7PGjJnpUSJat5G7vPiCom5Aoblnel4NN9GwzJoSAwCi5UN0ABI+UqZqkkmrnxWjT2Xs8yqqG+kBwxbxedb54iOVkdon5QfkUFEEeF/2u7AeEN96OJ2tthnAqlK+Evf/uSC7aKSciTUCmTY1I67ae0GSUrICtXYeeWemseb94u1f7hcGjbrEEHeD11Dk8Wjb2ztVSwCttxlDeLeFSjQpcvUZNhajcZ2/tZVM+feA+UYJH+I5U5wzvV8Zc9T/T+YGmP9uEWKWeuunMNMlKuxz4jPhS8dWdQKtaxJU4kBJNoph+ujAKJJ69OvKIE9fmJIPXXCCOs/p73hVs21Jc+BfhUK44t1SPdwAzpqCKeWfD65R8xSJhSp6givPD26x+gu5vafx9kQoB92hBdzlQcSOR551d8bTZhjy66EMQwsA4+h04+sNvmrh/OnR9T5TmqOQAz8R5VwiMki2O7jce2P1aEZr4HSqiOsfLOIlR4HLjz5efGIBwPdhTkX5+WjBNW0E4NnU+levFEkzAGG69MnP4iCilhVsef05vbziiacHfGt8utTADjZxiMS+HNnyHlEzs6UsKirX5X56Xi79UwIJLvgBfy0FOEIFQTWj+tLUt+DEFQk0oTxwu5o2X0h07OS7XGHp1ziUzarGpGVWbjxHm0ONpyDnQ0+/P7wVASlC2OQPWPtlEpcmuWVL8a6emsN8ZT/ACtianH8+p0h5G0DHXl02OkEee99e0gFLSxJJKbWFr1uT5kxxiJ9VAAlnCQk4neqS2kaXeokrJ3VFI3jvBy6iSQ5soCjtrHObRt4c7o3XCX1ISAS+ZJUW4wzG/Fy9p8AS+DNo7tS9XJ4axdsm3/CKWUWHzDNno7ZOXfExmfGGXH264amK1T63r159PGoNid2iKqJBUVbxAcJ3i2rEsMjYcIo2hSVbygQn5Sz3ozAOS/iyw0rnHaQWASkV5kMBcm1HbWKVTM6whR8+bK3WSFElqmgsLAHN/PSAd7HrP7+sVrmOH16fr3ivr7xrMNXy1AEOHDhxmAajSgaCu0e0hOWuZM3t5RO4lIASkBglOgCaMBgIzyYiYIRMIiGUIW95ddecA6xCA4w0OBFRcvddgSzYgO/I9ecer/0j7VBCpSnxUm7UZ7e2MeSCO6/pltR/WSUBRCXUwwfdOFrZxnR7MpAxBxvSnnQ4czFqkJpdnwIwrhQZ+URkqDmpe4N/M9Y5wwl9Z+VjrnwiIYTBZzz/jT3ziQ2kWAfzd9GFDW+ukOUAk0I03jTkB0OJijcc4kXFT78PrEFqZ9KlhnVnpXyHoNYS0IUwJYZnE2qMIr+Ecb/AJpfq2UVzJYag+2NQ3CAipJFQai4DndGbgjS2MVkFhc5ksxLO7kkm3kNYrM9nbdJyIGLWUDoRzhA79g1LOaPoUjjyESKtS4YgEE0pfqvqeUSCKMatg50wf8AgRd/pq2Du3/IUycgcG4wTs2ziUd47zswOI4A15nOCBjsSg+9ZI/aXY5eH65G7VdUr/c6tATwx4c/QmVKStRAmMz1LAG9nP2oOcZm2oUh1JUFh8CxLm4CjxxxvBXjfeHYiJyiJiAVeLwq3cvV3p0efO0Kc+N2JrQuTR/Fe3tHWd5e7qpk1apSgSXWUKIQUgf4qUdxQyqDQUjmR2FtBAIkzS4DNLWQa0YpBv7NGvlQZmneqAeV/bposG2B6ypZq/7hg2ChTHpojtWwzJRHxJa5b230qQ+bb3VYo3uuuqxqFWJWHcppWxarc4easElkkcVObDFg9XigQidR00An4wz9ddWiyRsy1/IlStEglvK1YvndjzkJ3ly1JD7taFyHbdvbFooELQgY29h7rLmykzAtAB3nBTMLBOZSgguQzB/pAW19krlkg7pbF2wf5VMoaOA+DxEANChBOkPANDphjD+cUOoR2X9Lh/8A6CHISWXVRbAuOJ4jGOMjuP6W7BvbUtShREs4fuUQBfR4mj2RCyagpOBZamwwJdqX0GcSkiuFTUuWArQka08+MZyOzwKsXu4d2xNm8shyISZgI3SzYVrxNowDxMq4DPYuGzcg48HuIiubogmoLaXw6YwLL3zUs+jno484tSSbkUN+rZchAWKlrYboIe1nd9Te3nFSdpUBro7tg4DtwbKDZalAhklOFCxauIx/MES9o5AuSFNfmqsBkKnEOWqbBi92IfEcdTjDoUMSl74OfM6CjZaxCVIZvlBNQHDMwF8teIxg4mUEh0krF9wEjnrX1iYIJXSu4BRwyTemFq9VhhIDsFObh6Dj19Iqm7QkfsUam4tka1A+gilW1ZoqaY10vm/rAEpU2KA9ylnyuTpaKEyWc31d6tmTflrEPjhiN2jF76VG9y8wHhTZoIolKdQPQl9fQwRz3bO17xLIUqjElKlEA18IZnce2Uc5tOwAl91IUxDFFSDo2ba2jv5uyrLsZZpZSA5H/d0TpAP6ZSQU7iE4JUneADu1EKY4GuaYjVefbd2EShPhKg9tyYpLtag3kqroMiYyZfdgEKfcSFWUslJTiAkO2LVc3j1Kd2bM3aLSSkhgxS+bqBJJxBY2OcHSdqn7u6Fp3sN8Agtg7e8azSvJJndQzSCiXLljNKt5DNgASomhw1q8dD2V3eWmXuzFplhKQEbiEoKnG6d5SWmGije9DhHWTNkmLKt9aRXBIBAxtRnyHG8UHsoJO8pZIIZt4s+NrvXyVC6Oc2bu5LST8NAqFAhja4HjJagyyh1dhAKSrwUBT4Wci1WCXo4Zj6iOoWEsAKOc6vX8HyGcDzpQUktgWZ7ta77wbjTGsZW6qRPS1QE0ZgA2jvb78Iz+0eykrFQlYNQ7Uy3cQKemLmDk7OkN4VeZcWs+L5NV8oX6ZZpu0FiQHJDCjpNqekEZewd2ZaXO6wLBhSoOYAcWq+sEbX3RkLc/BZWJAADYACumXpGh8FrsFAFy3q4SOngmXtbY8zm9nGL6XfKLRx+1dyJZYiTZ3CVUo9iXpg1+cCTe5ssN/bmJd2dJU9QC+7X2d+EegqmEsApNdWPkRXA+Qxgabs4Ur+4lJYg+JJGgO9W2ha5i1HEy+5sggnfWGcOJaq5u4o314x1XdHuvJkzCoAqNQHBS3MfNZo1pctFCDTAB2GrA9EjKNGVs+7YuOJPFnw+2sAanZEsWSeOOnq3Nsol+mGLtW446jXowMCck0sGHV35vlEkzlvZy2Bo2FPXyGMEXzJIfwnUuAeNX1vnFe6BgGGDDIYcvbIw36pQJNMbq+vp55w361Zwqcav1bz0gqxLNlTIerPqP5ixKUvjUPVRHqBr00CnbFENTX5uuhERtirsC4sSqnrf8xBX8BT/MRlRmoCwH04Qvgn/J6F6V8gG9a1h0SQoHxKIc14ODfyfVsIcy3+VbZGhoMCK4dVaAYo1J9teF30oIbcFd56a+XWUOuSf81GoegD0JuXr6eUSQrIkDQfh2fnQQCEniOY5dZnSk941IV7efD7CJom0xLm9aUarCrfeKlh2ah5j31r/EUQWovdxqT9OrwihZpTWv3GsQmbwL6Mb55vSgtCloLA3S+JN2tXMfWIEkqADJBBGBsaYcHPlEAgk1T9dL5fmLPjpDuGU16N5u2fQiCdoDsAKG7gg0/jowEFJf9r2HRx4aiGWhDF5bnDLqnWM01oOFCH/F9IrXvCwPEEHk3WGUAOvYQW/tsMGUBWrgkh/Vr8Ygns8qsmrjxFTkZUAq4BtpekXK2wpoQBoXDti9aUa2ecDr2uYaJDu9Q5PAUqW6pBQy+xlVUCLhwlRAJAsbln40EGJ2daW3Wb/LeUa1Zw3rm/KmYmcoJUUKelLEMxYua+1oaZ8cPuhRLYqDjP8AxBppnUvEF0yUvFYBpUb5pcft/ikCzdmNBvFmwC7gH5hu7pFWrg+N5SZMwFy4BODO51SfD92i1Ow13lgJ3WBK3U7auzcy/nAApCrBRXaiQpQFa0LFNdbnDCaNjnpUGDprVkpYXqCHajcCLxolEtmExJe7KABwZw7EW84p/t7yd2bUWSkOaXAIDGrekU7XbDsc1m3XXk4NNflAz5njGtLTu0UCDiGAYYuxOPuOQ+zKcUCiHbxUGVuvWCdlmpUMAcCC/R6wgi9CsW+1tMPzzdxi/GvlW5vz9HSoE2YnXhQg9YRAyNEML0/PVYqK99GY5Ch6+gEOgIOPEWNX6wxiZSRV08g9eGEMFn/bxsCMm6xzgHOzDCoGGdreftTKClJTikHG3XQiZx+Xg1hxbj0BE0pCbsP+IP06pBQM6STmbgA2ejl66+RMRkbIBlyFgOPWEXpQQaEF9G0qRc0v/tOEWypB3SMquxD451w8xEEVbPjRv5H3c6nSGGyl8eP841iZT/tq2AHm72vyGsIWZuNheo/af5MBBMohNd1mwNwcq2YeR1hlIozs5ofy/VcosSEgDHL6ft510ipZIu6q1cvjV/P34xRXOUBUAn69D6CB55IDgBzZyNXfSjHHzgicgksDruGl8qOnCmsDjbjVPjcULORhUGtHq+kQQM+Ym6C1iQd6r6DP65CIqmFRoAq/y4Fhdzwwyi1e0qB+YB8Du25qGbUMRmTlUYFWbGoPAEgUL2NxlDVDyp87xeEhgbga0cGv2fOJfqFFiySnMEenX/rE1qcElw13t/5UP4iJLv4VnBmSXfFh76HVoHCFS2KUID13aAVORoTi2POJEr3fkf8Ayqzk3YpJzvxMDlSt1xvbr1pxoxCSDanCFN2NFFHfYjBQSzZBIJsDxaKL1KUQDuFIxdQTu2NiSCbeWkV/HAoVE4OlSC7j/EVHWcMdlFipQbF3VXJ5dXtz5wyVAOyVKazKWXpxLV9hASVPBqkTcB4ACRUY8/c4RSJUl/EVksD4iug4CmIpqBhDI2yh3vjCp8KgSkVZnICmFRfOuMHS9oS3zq+7aPWr84BgJRCRvHdFt0q1fln+Yt+Ikp3d4gWbeIGF2s5bz0geb2gkUCj5Pq7PQD7cCwmu26AXbxFi98w+TVxOTwQVKQyRTdApUC3C5p6cYIQkhvETWgwBPA1/mB5SqgMCRauGdmfG2VINlgNUVuSPxfHyior+LWrCn+LWbB64HyGEMpYNmwobAV1r1nF7EBqkevVfM+TLBwxxcm79eUFVJLB3+jHS71boCGEt0vq7j0dhlnprFypYaqbXq314h+MSloG7QDP1rTD8jhADlDUIJfVxj9jXjnFipAZi7PQORzixaRpkKi+OFfPC1YZ2P1cD3HVYCsSw2Nnub1HtFsxO7vbtGNORT9zDQoyJrsnVvVKifUDyiILLYUH4hQoaYdc0hbPd/wD8PK5gFEwl3OvkVfYUhQoomarrhTkSB9T5xFMsbxDUp9PuYUKKn4gqSkpU4FDSmQLewirZpCQQyRVRBpX9gvf9xrrDwoCKkAFxchR5hyOFvSJT0tLWoUISpmLWWUigvQAfyYeFEz1QmybOmYl1uSEpq5BqEg1Bc/MfOFss9RBck3vwmf8A6jyhQommerULJYEuCbGv7iPaFNVbiMM90n1UYUKAUnZ0pIb/ABBuSHO89DTAQQJCXVS1tOHWMKFFa0Hs09W67k+IXrgg46qJ8shB+yqdRBYgEiwtvKHsAIUKDK4SwFFqflvufODZMsNwNP8Ay+w8oUKCILQN7/l7qY+kQKfCP+l+e6/vChQVXLU5rgC3r9oW0TDu/wDJPruv/wCx84UKCqFTT462Zvf6ekFfDBp1iPpChRcT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8" name="Picture 8" descr="http://www.cityofart.net/bship/contact_mine_floa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4592" y="4914899"/>
            <a:ext cx="1829408" cy="1943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4" cstate="print"/>
          <a:srcRect l="52632" t="19298" r="6908" b="33333"/>
          <a:stretch>
            <a:fillRect/>
          </a:stretch>
        </p:blipFill>
        <p:spPr bwMode="auto">
          <a:xfrm>
            <a:off x="3429000" y="4419600"/>
            <a:ext cx="3702756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Technology in WWI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542332"/>
              </p:ext>
            </p:extLst>
          </p:nvPr>
        </p:nvGraphicFramePr>
        <p:xfrm>
          <a:off x="152400" y="1447800"/>
          <a:ext cx="32004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What new weapons of mechanized warfare threatened those in combat?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 Zeppelins</a:t>
                      </a:r>
                      <a:r>
                        <a:rPr lang="en-US" baseline="0" dirty="0" smtClean="0"/>
                        <a:t> (gas-filled airships)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 Machine guns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 </a:t>
                      </a:r>
                      <a:r>
                        <a:rPr lang="en-US" b="1" u="sng" baseline="0" dirty="0" smtClean="0"/>
                        <a:t>Poison gas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 Tanks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 Airplanes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06" name="Picture 2" descr="http://www.historyonthenet.com/Day_History/images/zeppe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25" y="1295400"/>
            <a:ext cx="4524375" cy="2743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08" name="Picture 4" descr="http://upload.wikimedia.org/wikipedia/commons/7/7b/Vickers_machine_gun_crew_with_gas_mas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25" y="3810000"/>
            <a:ext cx="3762375" cy="2339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10" name="Picture 6" descr="http://upload.wikimedia.org/wikipedia/commons/6/68/Mustard_gas_bur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819400"/>
            <a:ext cx="3414826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12" name="Picture 8" descr="http://upload.wikimedia.org/wikipedia/commons/b/bb/FT-17-argonne-1918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78888"/>
            <a:ext cx="2895600" cy="2179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14" name="Picture 10" descr="http://www.pageresource.com/wallpapers/wallpaper/allied-jenny-biplanes-flying-formation-vintage-wwi-french-fighter_459060.jpg"/>
          <p:cNvPicPr>
            <a:picLocks noChangeAspect="1" noChangeArrowheads="1"/>
          </p:cNvPicPr>
          <p:nvPr/>
        </p:nvPicPr>
        <p:blipFill>
          <a:blip r:embed="rId6" cstate="print"/>
          <a:srcRect l="4444" t="26528" b="5676"/>
          <a:stretch>
            <a:fillRect/>
          </a:stretch>
        </p:blipFill>
        <p:spPr bwMode="auto">
          <a:xfrm>
            <a:off x="2667000" y="5105400"/>
            <a:ext cx="3276600" cy="175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76401" y="233407"/>
            <a:ext cx="8229600" cy="1143000"/>
          </a:xfrm>
        </p:spPr>
        <p:txBody>
          <a:bodyPr/>
          <a:lstStyle/>
          <a:p>
            <a:r>
              <a:rPr lang="en-US" dirty="0" smtClean="0"/>
              <a:t>Life in the Trenches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21905" t="9055" r="22857" b="11958"/>
          <a:stretch>
            <a:fillRect/>
          </a:stretch>
        </p:blipFill>
        <p:spPr bwMode="auto">
          <a:xfrm>
            <a:off x="872829" y="1212139"/>
            <a:ext cx="7010400" cy="563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Up Arrow 4"/>
          <p:cNvSpPr/>
          <p:nvPr/>
        </p:nvSpPr>
        <p:spPr>
          <a:xfrm rot="8197051">
            <a:off x="752283" y="3407038"/>
            <a:ext cx="381000" cy="1676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rot="8197051">
            <a:off x="676083" y="1654439"/>
            <a:ext cx="381000" cy="1676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8197051">
            <a:off x="5183680" y="1846612"/>
            <a:ext cx="381000" cy="1676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8197051">
            <a:off x="2901079" y="3776307"/>
            <a:ext cx="381000" cy="1676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8197051">
            <a:off x="4866736" y="3036268"/>
            <a:ext cx="381000" cy="1676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0"/>
            <a:ext cx="2057400" cy="1826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 the Trenches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3570" name="ShockwaveFlash1" r:id="rId2" imgW="6935760" imgH="5334120"/>
        </mc:Choice>
        <mc:Fallback>
          <p:control name="ShockwaveFlash1" r:id="rId2" imgW="6935760" imgH="5334120">
            <p:pic>
              <p:nvPicPr>
                <p:cNvPr id="3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066800" y="1295400"/>
                  <a:ext cx="6935788" cy="533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444429"/>
              </p:ext>
            </p:extLst>
          </p:nvPr>
        </p:nvGraphicFramePr>
        <p:xfrm>
          <a:off x="13929" y="286173"/>
          <a:ext cx="8977670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471"/>
                <a:gridCol w="1828800"/>
                <a:gridCol w="1676400"/>
                <a:gridCol w="1600200"/>
                <a:gridCol w="2209799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Nationalism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Imperialism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Militarism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Alliances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Assassination</a:t>
                      </a:r>
                      <a:endParaRPr lang="en-US" dirty="0"/>
                    </a:p>
                  </a:txBody>
                  <a:tcPr/>
                </a:tc>
              </a:tr>
              <a:tr h="523240">
                <a:tc>
                  <a:txBody>
                    <a:bodyPr/>
                    <a:lstStyle/>
                    <a:p>
                      <a:r>
                        <a:rPr lang="en-US" dirty="0" smtClean="0"/>
                        <a:t>Devotion to one’s nation; Encouraged competitiveness</a:t>
                      </a:r>
                      <a:r>
                        <a:rPr lang="en-US" baseline="0" dirty="0" smtClean="0"/>
                        <a:t> among nations; made various ethnic groups want to establish independent nations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European nations competed for resources and markets</a:t>
                      </a:r>
                      <a:r>
                        <a:rPr lang="en-US" baseline="0" dirty="0" smtClean="0"/>
                        <a:t> especially as Germany quickly industrialized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The need to boost</a:t>
                      </a:r>
                      <a:r>
                        <a:rPr lang="en-US" baseline="0" dirty="0" smtClean="0"/>
                        <a:t> national pride and</a:t>
                      </a:r>
                      <a:r>
                        <a:rPr lang="en-US" dirty="0" smtClean="0"/>
                        <a:t> protect empires led to military build-ups and a naval arms race. </a:t>
                      </a:r>
                      <a:r>
                        <a:rPr lang="en-US" altLang="en-US" sz="1800" dirty="0" smtClean="0">
                          <a:effectLst/>
                        </a:rPr>
                        <a:t>If one nation builds up its military, then all others must do so as well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defRPr/>
                      </a:pPr>
                      <a:r>
                        <a:rPr lang="en-US" b="0" dirty="0" smtClean="0"/>
                        <a:t>Committed nations to support one another if attacked. </a:t>
                      </a:r>
                      <a:r>
                        <a:rPr lang="en-US" sz="1800" b="0" dirty="0" smtClean="0"/>
                        <a:t>1882: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90000"/>
                        </a:lnSpc>
                        <a:defRPr/>
                      </a:pPr>
                      <a:r>
                        <a:rPr lang="en-US" dirty="0" smtClean="0"/>
                        <a:t> Archduke</a:t>
                      </a:r>
                      <a:r>
                        <a:rPr lang="en-US" baseline="0" dirty="0" smtClean="0"/>
                        <a:t> Ferdinand &amp; wife assassinated by </a:t>
                      </a:r>
                      <a:r>
                        <a:rPr lang="en-US" sz="1800" dirty="0" smtClean="0"/>
                        <a:t>Bosnian nationalist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defRPr/>
                      </a:pPr>
                      <a:r>
                        <a:rPr lang="en-US" sz="1800" dirty="0" smtClean="0"/>
                        <a:t>Austria demanded that Serbia, who had supposedly supported the assassins, turn over anyone who was involved in the plot.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defRPr/>
                      </a:pPr>
                      <a:r>
                        <a:rPr lang="en-US" sz="1800" dirty="0" smtClean="0"/>
                        <a:t>Serbia refused,</a:t>
                      </a:r>
                      <a:r>
                        <a:rPr lang="en-US" sz="1800" baseline="0" dirty="0" smtClean="0"/>
                        <a:t> which </a:t>
                      </a:r>
                      <a:endParaRPr lang="en-US" sz="1800" dirty="0" smtClean="0"/>
                    </a:p>
                    <a:p>
                      <a:r>
                        <a:rPr lang="en-US" baseline="0" dirty="0" smtClean="0"/>
                        <a:t>led Austria-Hungary to declare war on Serbia.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://worldwaripropaganda.files.wordpress.com/2011/01/world-war-1-propaganda1.jpg?w=476&amp;h=313"/>
          <p:cNvPicPr>
            <a:picLocks noChangeAspect="1" noChangeArrowheads="1"/>
          </p:cNvPicPr>
          <p:nvPr/>
        </p:nvPicPr>
        <p:blipFill>
          <a:blip r:embed="rId2" cstate="print"/>
          <a:srcRect l="1681" r="51260"/>
          <a:stretch>
            <a:fillRect/>
          </a:stretch>
        </p:blipFill>
        <p:spPr bwMode="auto">
          <a:xfrm>
            <a:off x="82015" y="4468369"/>
            <a:ext cx="1600200" cy="21931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301" y="2743200"/>
            <a:ext cx="1676400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4" descr="http://upload.wikimedia.org/wikipedia/commons/9/9e/Tr_great_white_fleet_from_photo_nh100349_USS_Connecticut_1907.jpg"/>
          <p:cNvPicPr>
            <a:picLocks noChangeAspect="1" noChangeArrowheads="1"/>
          </p:cNvPicPr>
          <p:nvPr/>
        </p:nvPicPr>
        <p:blipFill>
          <a:blip r:embed="rId4" cstate="print"/>
          <a:srcRect l="48077" r="9615"/>
          <a:stretch>
            <a:fillRect/>
          </a:stretch>
        </p:blipFill>
        <p:spPr bwMode="auto">
          <a:xfrm>
            <a:off x="3418587" y="4482110"/>
            <a:ext cx="1413172" cy="220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5" descr="192953"/>
          <p:cNvPicPr>
            <a:picLocks noChangeAspect="1" noChangeArrowheads="1"/>
          </p:cNvPicPr>
          <p:nvPr/>
        </p:nvPicPr>
        <p:blipFill>
          <a:blip r:embed="rId5" cstate="print"/>
          <a:srcRect l="5000" t="5250" r="5000" b="7250"/>
          <a:stretch>
            <a:fillRect/>
          </a:stretch>
        </p:blipFill>
        <p:spPr bwMode="auto">
          <a:xfrm>
            <a:off x="5189306" y="2534364"/>
            <a:ext cx="1536192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6" cstate="print"/>
          <a:srcRect l="18182" t="14545" r="18182" b="11111"/>
          <a:stretch>
            <a:fillRect/>
          </a:stretch>
        </p:blipFill>
        <p:spPr bwMode="auto">
          <a:xfrm>
            <a:off x="5638800" y="4667964"/>
            <a:ext cx="2975113" cy="1955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of World War 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524000"/>
          <a:ext cx="8839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  <a:gridCol w="2209800"/>
              </a:tblGrid>
              <a:tr h="37084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What did the war cost in terms of the number of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…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civilian deaths?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military deaths?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injuries?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refugees?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More than 11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Around</a:t>
                      </a:r>
                      <a:r>
                        <a:rPr lang="en-US" baseline="0" dirty="0" smtClean="0"/>
                        <a:t> 11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million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b="1" dirty="0" smtClean="0"/>
                        <a:t>Economic Costs?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$338 billion</a:t>
                      </a:r>
                      <a:r>
                        <a:rPr lang="en-US" baseline="0" dirty="0" smtClean="0"/>
                        <a:t> – who </a:t>
                      </a:r>
                      <a:r>
                        <a:rPr lang="en-US" b="1" i="1" u="sng" baseline="0" dirty="0" smtClean="0"/>
                        <a:t>pays</a:t>
                      </a:r>
                      <a:r>
                        <a:rPr lang="en-US" b="0" i="0" u="none" baseline="0" dirty="0" smtClean="0"/>
                        <a:t> for that?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5" descr="Image:WorldWarI-DeathsByAlliance-Piechart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7487"/>
            <a:ext cx="3124200" cy="35705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7" descr="Image:WorldWarI-MilitaryDeaths-EntentePowers-Piechart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3390900"/>
            <a:ext cx="3962400" cy="3467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9" descr="Image:WorldWarI-MilitaryDeaths-CentralPowers-Piechart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3429000"/>
            <a:ext cx="3048000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Colored369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600200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chemeClr val="bg1"/>
                </a:solidFill>
              </a:rPr>
              <a:t>The U.S. &amp; The War</a:t>
            </a:r>
          </a:p>
        </p:txBody>
      </p:sp>
    </p:spTree>
    <p:extLst>
      <p:ext uri="{BB962C8B-B14F-4D97-AF65-F5344CB8AC3E}">
        <p14:creationId xmlns:p14="http://schemas.microsoft.com/office/powerpoint/2010/main" val="3946074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700" b="1" smtClean="0"/>
              <a:t>Woodrow Wilson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1856 – 1924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28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President (1913 – 21)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A pacifist, he supported US neutrality (taking no sides) and isolationism (avoiding foreign conflicts)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His Secretary of State, William Jennings Bryan, was also dedicated to neutrality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800" smtClean="0"/>
          </a:p>
        </p:txBody>
      </p:sp>
      <p:pic>
        <p:nvPicPr>
          <p:cNvPr id="18437" name="Picture 7" descr="Image:President Woodrow Wilson portrait December 2 191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1295400"/>
            <a:ext cx="45688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444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3400" dirty="0" smtClean="0"/>
              <a:t>Why did the U.S. NOT get involved immediately?</a:t>
            </a:r>
            <a:endParaRPr lang="en-US" sz="3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582633"/>
              </p:ext>
            </p:extLst>
          </p:nvPr>
        </p:nvGraphicFramePr>
        <p:xfrm>
          <a:off x="152400" y="1219200"/>
          <a:ext cx="88392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  <a:gridCol w="2209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Naturalized citizens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Socialists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Pacifists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Immigrants</a:t>
                      </a:r>
                      <a:r>
                        <a:rPr lang="en-US" baseline="0" dirty="0" smtClean="0"/>
                        <a:t> h</a:t>
                      </a:r>
                      <a:r>
                        <a:rPr lang="en-US" dirty="0" smtClean="0"/>
                        <a:t>ad close ties to their home nations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Saw the war as an imperialist struggle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Believed that all wars are </a:t>
                      </a:r>
                      <a:r>
                        <a:rPr lang="en-US" dirty="0" smtClean="0"/>
                        <a:t>evil</a:t>
                      </a:r>
                    </a:p>
                    <a:p>
                      <a:r>
                        <a:rPr lang="en-US" dirty="0" smtClean="0"/>
                        <a:t>( Ex. Jeanette Rankin)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Didn’t want their sons to experience</a:t>
                      </a:r>
                      <a:r>
                        <a:rPr lang="en-US" baseline="0" dirty="0" smtClean="0"/>
                        <a:t> the horrors of war and die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2" name="Picture 2" descr="http://upload.wikimedia.org/wikipedia/commons/0/05/'DestroyThisMadBrute'-US-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2277185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364" name="Picture 4" descr="http://www.wwnorton.com/college/history/ralph/ralimage/map30i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638550"/>
            <a:ext cx="2895600" cy="3219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366" name="Picture 6" descr="http://learner-centeredhistory.wikispaces.com/file/view/pacifists.jpg/409391696/pacifis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495800"/>
            <a:ext cx="2994338" cy="236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368" name="Picture 8" descr="http://www.oldmagazinearticles.com/image_files/WW1-pacifist_article_323.jpg"/>
          <p:cNvPicPr>
            <a:picLocks noChangeAspect="1" noChangeArrowheads="1"/>
          </p:cNvPicPr>
          <p:nvPr/>
        </p:nvPicPr>
        <p:blipFill>
          <a:blip r:embed="rId5" cstate="print"/>
          <a:srcRect l="2477" t="2000" r="3406" b="2000"/>
          <a:stretch>
            <a:fillRect/>
          </a:stretch>
        </p:blipFill>
        <p:spPr bwMode="auto">
          <a:xfrm>
            <a:off x="7334250" y="2895600"/>
            <a:ext cx="1809750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did the U.S. enter World War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Read Documents A and B – both are speeches by Woodrow Wilson:</a:t>
            </a:r>
          </a:p>
          <a:p>
            <a:pPr lvl="1"/>
            <a:r>
              <a:rPr lang="en-US" dirty="0" smtClean="0"/>
              <a:t>According to the second speech, why did the U.S. enter WWI?</a:t>
            </a:r>
          </a:p>
          <a:p>
            <a:pPr lvl="1"/>
            <a:r>
              <a:rPr lang="en-US" dirty="0" smtClean="0"/>
              <a:t>How has Wilson’s attitude changed from the first speech?</a:t>
            </a:r>
          </a:p>
          <a:p>
            <a:pPr lvl="1"/>
            <a:r>
              <a:rPr lang="en-US" dirty="0" smtClean="0"/>
              <a:t>Do you trust Wilson’s speech and the reasons he gives for entering WWI?</a:t>
            </a:r>
          </a:p>
          <a:p>
            <a:r>
              <a:rPr lang="en-US" dirty="0" smtClean="0"/>
              <a:t>Now use our classroom textbook (p. 584-585) and respond to the following:</a:t>
            </a:r>
          </a:p>
          <a:p>
            <a:pPr lvl="1"/>
            <a:r>
              <a:rPr lang="en-US" dirty="0" smtClean="0"/>
              <a:t>What reasons does the textbook give for why the U.S. entered the war?</a:t>
            </a:r>
          </a:p>
          <a:p>
            <a:pPr lvl="1"/>
            <a:r>
              <a:rPr lang="en-US" dirty="0" smtClean="0"/>
              <a:t>Do these reasons line up with Wilson’s reasons?  Why or why not?</a:t>
            </a:r>
          </a:p>
          <a:p>
            <a:r>
              <a:rPr lang="en-US" dirty="0"/>
              <a:t>Finally, read the excerpt from Howard </a:t>
            </a:r>
            <a:r>
              <a:rPr lang="en-US" dirty="0" err="1"/>
              <a:t>Zinn’s</a:t>
            </a:r>
            <a:r>
              <a:rPr lang="en-US" dirty="0"/>
              <a:t> </a:t>
            </a:r>
            <a:r>
              <a:rPr lang="en-US" i="1" dirty="0"/>
              <a:t>A People’s History of the United States</a:t>
            </a:r>
            <a:r>
              <a:rPr lang="en-US" dirty="0"/>
              <a:t>.  Respond to the following:</a:t>
            </a:r>
          </a:p>
          <a:p>
            <a:pPr lvl="1"/>
            <a:r>
              <a:rPr lang="en-US" dirty="0"/>
              <a:t>Does </a:t>
            </a:r>
            <a:r>
              <a:rPr lang="en-US" dirty="0" err="1"/>
              <a:t>Zinn</a:t>
            </a:r>
            <a:r>
              <a:rPr lang="en-US" dirty="0"/>
              <a:t> agree or disagree with the textbook?</a:t>
            </a:r>
          </a:p>
          <a:p>
            <a:pPr lvl="1"/>
            <a:r>
              <a:rPr lang="en-US" dirty="0"/>
              <a:t>What is </a:t>
            </a:r>
            <a:r>
              <a:rPr lang="en-US" dirty="0" err="1"/>
              <a:t>Zinn’s</a:t>
            </a:r>
            <a:r>
              <a:rPr lang="en-US" dirty="0"/>
              <a:t> argument?  What is his evidence?</a:t>
            </a:r>
          </a:p>
          <a:p>
            <a:pPr lvl="1"/>
            <a:r>
              <a:rPr lang="en-US" dirty="0"/>
              <a:t>Do you find </a:t>
            </a:r>
            <a:r>
              <a:rPr lang="en-US" dirty="0" err="1"/>
              <a:t>Zinn’s</a:t>
            </a:r>
            <a:r>
              <a:rPr lang="en-US" dirty="0"/>
              <a:t> argument convincing?  Why or why not</a:t>
            </a:r>
            <a:r>
              <a:rPr lang="en-US" dirty="0" smtClean="0"/>
              <a:t>?</a:t>
            </a:r>
          </a:p>
          <a:p>
            <a:r>
              <a:rPr lang="en-US" dirty="0" smtClean="0"/>
              <a:t>Using all the documents, what would you argue were the reasons the United States entered WWI?</a:t>
            </a:r>
          </a:p>
        </p:txBody>
      </p:sp>
    </p:spTree>
    <p:extLst>
      <p:ext uri="{BB962C8B-B14F-4D97-AF65-F5344CB8AC3E}">
        <p14:creationId xmlns:p14="http://schemas.microsoft.com/office/powerpoint/2010/main" val="386670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77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 Enters the War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044706"/>
              </p:ext>
            </p:extLst>
          </p:nvPr>
        </p:nvGraphicFramePr>
        <p:xfrm>
          <a:off x="152400" y="1295400"/>
          <a:ext cx="8839200" cy="505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9266"/>
                <a:gridCol w="674993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Reasons: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1)  Unrestricted Submarine Warfare &amp; sinking of Lusitania 2) Zimmerman Note  3) Russian Revolution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Year US Entered the War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1917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Wilson’s War Aim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Make the</a:t>
                      </a:r>
                      <a:r>
                        <a:rPr lang="en-US" sz="2800" baseline="0" dirty="0" smtClean="0"/>
                        <a:t> World a Safer Place for Democracy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Turning Point</a:t>
                      </a:r>
                      <a:r>
                        <a:rPr lang="en-US" sz="2800" baseline="0" dirty="0" smtClean="0"/>
                        <a:t> of the War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When US Entered the war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59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6000" b="1" smtClean="0">
                <a:effectLst/>
              </a:rPr>
              <a:t>German U-boats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sz="half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>
                <a:effectLst/>
              </a:rPr>
              <a:t>Germany attempted to prevent Britain &amp; France from obtaining supplies from overseas by using submarines to attack shipping</a:t>
            </a:r>
          </a:p>
          <a:p>
            <a:pPr>
              <a:lnSpc>
                <a:spcPct val="90000"/>
              </a:lnSpc>
            </a:pPr>
            <a:r>
              <a:rPr lang="en-US" altLang="en-US" sz="2400" smtClean="0">
                <a:effectLst/>
              </a:rPr>
              <a:t>Feb. 1915: Germany announced unrestricted submarine warfare in the waters around Britain – any ships could be attacked without warning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sz="half" idx="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400" smtClean="0">
              <a:effectLst/>
            </a:endParaRPr>
          </a:p>
        </p:txBody>
      </p:sp>
      <p:pic>
        <p:nvPicPr>
          <p:cNvPr id="20485" name="Picture 8" descr="ubo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3008313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567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6600" b="1" smtClean="0">
                <a:effectLst/>
              </a:rPr>
              <a:t>The </a:t>
            </a:r>
            <a:r>
              <a:rPr lang="en-US" altLang="en-US" sz="6600" b="1" i="1" smtClean="0">
                <a:effectLst/>
              </a:rPr>
              <a:t>Lusitania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sz="half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2400" smtClean="0">
                <a:effectLst/>
              </a:rPr>
              <a:t>May 7, 1916: German U-boat attacked and sank the British passenger liner </a:t>
            </a:r>
            <a:r>
              <a:rPr lang="en-US" altLang="en-US" sz="2400" i="1" smtClean="0">
                <a:effectLst/>
              </a:rPr>
              <a:t>Lusitania</a:t>
            </a:r>
            <a:r>
              <a:rPr lang="en-US" altLang="en-US" sz="2400" smtClean="0">
                <a:effectLst/>
              </a:rPr>
              <a:t>, killing nearly 1200 civilians, including 128 Americans</a:t>
            </a:r>
          </a:p>
          <a:p>
            <a:r>
              <a:rPr lang="en-US" altLang="en-US" sz="2400" smtClean="0">
                <a:effectLst/>
              </a:rPr>
              <a:t>Wilson responded by warning Germany that it had a responsibility to protect non-combatants or risk war with the US</a:t>
            </a:r>
          </a:p>
        </p:txBody>
      </p:sp>
      <p:pic>
        <p:nvPicPr>
          <p:cNvPr id="21508" name="Picture 5" descr="LusitaniaPostcar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524000"/>
            <a:ext cx="4038600" cy="2646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lusitania_7_may_19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5760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915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9669</TotalTime>
  <Words>1152</Words>
  <Application>Microsoft Office PowerPoint</Application>
  <PresentationFormat>On-screen Show (4:3)</PresentationFormat>
  <Paragraphs>131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Tahoma</vt:lpstr>
      <vt:lpstr>Times New Roman</vt:lpstr>
      <vt:lpstr>Office Theme</vt:lpstr>
      <vt:lpstr>World War I (1914-1918)</vt:lpstr>
      <vt:lpstr>PowerPoint Presentation</vt:lpstr>
      <vt:lpstr>The U.S. &amp; The War</vt:lpstr>
      <vt:lpstr>Woodrow Wilson</vt:lpstr>
      <vt:lpstr>Why did the U.S. NOT get involved immediately?</vt:lpstr>
      <vt:lpstr>Why did the U.S. enter World War I?</vt:lpstr>
      <vt:lpstr>US Enters the War</vt:lpstr>
      <vt:lpstr>German U-boats</vt:lpstr>
      <vt:lpstr>The Lusitania</vt:lpstr>
      <vt:lpstr>The Sussex Pledge</vt:lpstr>
      <vt:lpstr>Election of 1916</vt:lpstr>
      <vt:lpstr>The Zimmermann Telegram</vt:lpstr>
      <vt:lpstr>Russian Revolution</vt:lpstr>
      <vt:lpstr>Germany’s New Plan</vt:lpstr>
      <vt:lpstr>Wilson Asks for War</vt:lpstr>
      <vt:lpstr>America Tips the Balance</vt:lpstr>
      <vt:lpstr>New Technology in WWI</vt:lpstr>
      <vt:lpstr>Life in the Trenches</vt:lpstr>
      <vt:lpstr>Life in the Trenches</vt:lpstr>
      <vt:lpstr>Costs of World War I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</dc:title>
  <dc:creator>nblalock</dc:creator>
  <cp:lastModifiedBy>Margaletta Smith</cp:lastModifiedBy>
  <cp:revision>80</cp:revision>
  <dcterms:created xsi:type="dcterms:W3CDTF">2014-03-24T14:08:01Z</dcterms:created>
  <dcterms:modified xsi:type="dcterms:W3CDTF">2017-03-01T02:08:33Z</dcterms:modified>
</cp:coreProperties>
</file>