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4" r:id="rId3"/>
    <p:sldId id="257" r:id="rId4"/>
    <p:sldId id="258" r:id="rId5"/>
    <p:sldId id="279" r:id="rId6"/>
    <p:sldId id="259" r:id="rId7"/>
    <p:sldId id="280" r:id="rId8"/>
    <p:sldId id="260" r:id="rId9"/>
    <p:sldId id="281" r:id="rId10"/>
    <p:sldId id="282" r:id="rId11"/>
    <p:sldId id="261" r:id="rId12"/>
    <p:sldId id="283" r:id="rId13"/>
    <p:sldId id="284" r:id="rId14"/>
    <p:sldId id="285" r:id="rId15"/>
    <p:sldId id="286" r:id="rId16"/>
    <p:sldId id="262" r:id="rId17"/>
    <p:sldId id="295" r:id="rId18"/>
    <p:sldId id="263" r:id="rId19"/>
    <p:sldId id="264" r:id="rId20"/>
    <p:sldId id="265" r:id="rId21"/>
    <p:sldId id="291" r:id="rId22"/>
    <p:sldId id="266" r:id="rId23"/>
    <p:sldId id="287" r:id="rId24"/>
    <p:sldId id="297" r:id="rId25"/>
    <p:sldId id="267" r:id="rId26"/>
    <p:sldId id="268" r:id="rId27"/>
    <p:sldId id="269" r:id="rId28"/>
    <p:sldId id="270" r:id="rId29"/>
    <p:sldId id="272" r:id="rId30"/>
    <p:sldId id="271" r:id="rId31"/>
    <p:sldId id="292" r:id="rId32"/>
    <p:sldId id="296" r:id="rId33"/>
    <p:sldId id="273" r:id="rId34"/>
    <p:sldId id="274" r:id="rId35"/>
    <p:sldId id="275" r:id="rId36"/>
    <p:sldId id="276" r:id="rId37"/>
    <p:sldId id="277" r:id="rId38"/>
    <p:sldId id="278" r:id="rId39"/>
    <p:sldId id="290"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619"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53674AF6-59D6-4674-A19F-6DA47ACD6ACA}" type="datetimeFigureOut">
              <a:rPr lang="en-US" smtClean="0"/>
              <a:pPr/>
              <a:t>11/20/2016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1AA5B8-FFAC-4BA1-AAC8-8042639C8C2E}"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674AF6-59D6-4674-A19F-6DA47ACD6ACA}" type="datetimeFigureOut">
              <a:rPr lang="en-US" smtClean="0"/>
              <a:pPr/>
              <a:t>11/20/2016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1AA5B8-FFAC-4BA1-AAC8-8042639C8C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674AF6-59D6-4674-A19F-6DA47ACD6ACA}" type="datetimeFigureOut">
              <a:rPr lang="en-US" smtClean="0"/>
              <a:pPr/>
              <a:t>11/20/2016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1AA5B8-FFAC-4BA1-AAC8-8042639C8C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674AF6-59D6-4674-A19F-6DA47ACD6ACA}" type="datetimeFigureOut">
              <a:rPr lang="en-US" smtClean="0"/>
              <a:pPr/>
              <a:t>11/20/2016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31AA5B8-FFAC-4BA1-AAC8-8042639C8C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53674AF6-59D6-4674-A19F-6DA47ACD6ACA}" type="datetimeFigureOut">
              <a:rPr lang="en-US" smtClean="0"/>
              <a:pPr/>
              <a:t>11/20/2016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1AA5B8-FFAC-4BA1-AAC8-8042639C8C2E}"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674AF6-59D6-4674-A19F-6DA47ACD6ACA}" type="datetimeFigureOut">
              <a:rPr lang="en-US" smtClean="0"/>
              <a:pPr/>
              <a:t>11/20/2016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31AA5B8-FFAC-4BA1-AAC8-8042639C8C2E}"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3674AF6-59D6-4674-A19F-6DA47ACD6ACA}" type="datetimeFigureOut">
              <a:rPr lang="en-US" smtClean="0"/>
              <a:pPr/>
              <a:t>11/20/2016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31AA5B8-FFAC-4BA1-AAC8-8042639C8C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3674AF6-59D6-4674-A19F-6DA47ACD6ACA}" type="datetimeFigureOut">
              <a:rPr lang="en-US" smtClean="0"/>
              <a:pPr/>
              <a:t>11/20/2016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31AA5B8-FFAC-4BA1-AAC8-8042639C8C2E}"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3674AF6-59D6-4674-A19F-6DA47ACD6ACA}" type="datetimeFigureOut">
              <a:rPr lang="en-US" smtClean="0"/>
              <a:pPr/>
              <a:t>11/20/2016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31AA5B8-FFAC-4BA1-AAC8-8042639C8C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53674AF6-59D6-4674-A19F-6DA47ACD6ACA}" type="datetimeFigureOut">
              <a:rPr lang="en-US" smtClean="0"/>
              <a:pPr/>
              <a:t>11/20/2016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31AA5B8-FFAC-4BA1-AAC8-8042639C8C2E}"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53674AF6-59D6-4674-A19F-6DA47ACD6ACA}" type="datetimeFigureOut">
              <a:rPr lang="en-US" smtClean="0"/>
              <a:pPr/>
              <a:t>11/20/2016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31AA5B8-FFAC-4BA1-AAC8-8042639C8C2E}"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3674AF6-59D6-4674-A19F-6DA47ACD6ACA}" type="datetimeFigureOut">
              <a:rPr lang="en-US" smtClean="0"/>
              <a:pPr/>
              <a:t>11/20/2016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31AA5B8-FFAC-4BA1-AAC8-8042639C8C2E}"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Socialization</a:t>
            </a:r>
            <a:endParaRPr lang="en-US" dirty="0"/>
          </a:p>
        </p:txBody>
      </p:sp>
      <p:sp>
        <p:nvSpPr>
          <p:cNvPr id="3" name="Subtitle 2"/>
          <p:cNvSpPr>
            <a:spLocks noGrp="1"/>
          </p:cNvSpPr>
          <p:nvPr>
            <p:ph type="subTitle" idx="1"/>
          </p:nvPr>
        </p:nvSpPr>
        <p:spPr/>
        <p:txBody>
          <a:bodyPr/>
          <a:lstStyle/>
          <a:p>
            <a:r>
              <a:rPr lang="en-US" dirty="0" smtClean="0"/>
              <a:t>Part I</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1" y="1040130"/>
            <a:ext cx="9144001" cy="47777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Theory: Socialization</a:t>
            </a:r>
            <a:endParaRPr lang="en-US" dirty="0"/>
          </a:p>
        </p:txBody>
      </p:sp>
      <p:sp>
        <p:nvSpPr>
          <p:cNvPr id="3" name="Content Placeholder 2"/>
          <p:cNvSpPr>
            <a:spLocks noGrp="1"/>
          </p:cNvSpPr>
          <p:nvPr>
            <p:ph idx="1"/>
          </p:nvPr>
        </p:nvSpPr>
        <p:spPr/>
        <p:txBody>
          <a:bodyPr/>
          <a:lstStyle/>
          <a:p>
            <a:pPr lvl="0"/>
            <a:r>
              <a:rPr lang="en-US" dirty="0"/>
              <a:t>The conflict perspective views socialization as a way of perpetuating the status quo.  </a:t>
            </a:r>
            <a:endParaRPr lang="en-US" dirty="0" smtClean="0"/>
          </a:p>
          <a:p>
            <a:pPr lvl="0"/>
            <a:endParaRPr lang="en-US" b="1" dirty="0"/>
          </a:p>
          <a:p>
            <a:r>
              <a:rPr lang="en-US" b="1" dirty="0"/>
              <a:t>When people are socialized to accept their family’s social class, they help preserve the current class system.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379954" y="0"/>
            <a:ext cx="838409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381000" y="0"/>
            <a:ext cx="841472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0" y="337930"/>
            <a:ext cx="9144000" cy="60628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Theory: Socialization</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lvl="0"/>
            <a:r>
              <a:rPr lang="en-US" dirty="0"/>
              <a:t>People learn to accept their social status before they have enough self-awareness to realize what is happening. </a:t>
            </a:r>
            <a:endParaRPr lang="en-US" dirty="0" smtClean="0"/>
          </a:p>
          <a:p>
            <a:pPr lvl="0"/>
            <a:endParaRPr lang="en-US" dirty="0" smtClean="0"/>
          </a:p>
          <a:p>
            <a:pPr lvl="0"/>
            <a:r>
              <a:rPr lang="en-US" dirty="0" smtClean="0"/>
              <a:t>Many </a:t>
            </a:r>
            <a:r>
              <a:rPr lang="en-US" dirty="0"/>
              <a:t>people do not challenge their position in life, thus they do not upset the existing class structure.  </a:t>
            </a:r>
            <a:endParaRPr lang="en-US" dirty="0" smtClean="0"/>
          </a:p>
          <a:p>
            <a:pPr lvl="0"/>
            <a:endParaRPr lang="en-US" b="1" dirty="0"/>
          </a:p>
          <a:p>
            <a:pPr lvl="0"/>
            <a:r>
              <a:rPr lang="en-US" dirty="0"/>
              <a:t>Consequently, socialization maintains the social, political, and economic advantages of the higher social classes.</a:t>
            </a:r>
            <a:endParaRPr lang="en-US" b="1"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November 21</a:t>
            </a:r>
            <a:r>
              <a:rPr lang="en-US" baseline="30000" dirty="0" smtClean="0"/>
              <a:t>st</a:t>
            </a:r>
            <a:r>
              <a:rPr lang="en-US" dirty="0" smtClean="0"/>
              <a:t>, 2017</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EQ-  What are the key concepts of socialization from a symbolic interactionist perspective? </a:t>
            </a:r>
          </a:p>
          <a:p>
            <a:endParaRPr lang="en-US" dirty="0"/>
          </a:p>
          <a:p>
            <a:r>
              <a:rPr lang="en-US" dirty="0" smtClean="0"/>
              <a:t>Journal Log- Answer the following inside your journal log:</a:t>
            </a:r>
          </a:p>
          <a:p>
            <a:endParaRPr lang="en-US" dirty="0" smtClean="0"/>
          </a:p>
          <a:p>
            <a:pPr marL="0" indent="0">
              <a:buNone/>
            </a:pPr>
            <a:r>
              <a:rPr lang="en-US" dirty="0" smtClean="0"/>
              <a:t>“</a:t>
            </a:r>
            <a:r>
              <a:rPr lang="en-US" dirty="0"/>
              <a:t>Why do our parents let us watch tv if most parents agree that they don’t like the effects of tv on children?” </a:t>
            </a:r>
            <a:r>
              <a:rPr lang="en-US" dirty="0" smtClean="0"/>
              <a:t>Then Discuss with person beside you.</a:t>
            </a:r>
          </a:p>
          <a:p>
            <a:pPr marL="0" indent="0">
              <a:buNone/>
            </a:pPr>
            <a:endParaRPr lang="en-US" dirty="0" smtClean="0"/>
          </a:p>
          <a:p>
            <a:endParaRPr lang="en-US" dirty="0"/>
          </a:p>
          <a:p>
            <a:r>
              <a:rPr lang="en-US" dirty="0" smtClean="0"/>
              <a:t>Agenda: 1) Journal Log 2) Notes &amp; Video 3) Looking-Glass Assignment  4) Goal Sheet Time</a:t>
            </a:r>
          </a:p>
          <a:p>
            <a:endParaRPr lang="en-US" dirty="0"/>
          </a:p>
          <a:p>
            <a:endParaRPr lang="en-US" dirty="0"/>
          </a:p>
          <a:p>
            <a:endParaRPr lang="en-US" dirty="0"/>
          </a:p>
        </p:txBody>
      </p:sp>
    </p:spTree>
    <p:extLst>
      <p:ext uri="{BB962C8B-B14F-4D97-AF65-F5344CB8AC3E}">
        <p14:creationId xmlns:p14="http://schemas.microsoft.com/office/powerpoint/2010/main" val="4270034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15400" cy="1249362"/>
          </a:xfrm>
        </p:spPr>
        <p:txBody>
          <a:bodyPr>
            <a:normAutofit/>
          </a:bodyPr>
          <a:lstStyle/>
          <a:p>
            <a:r>
              <a:rPr lang="en-US" sz="4200" dirty="0"/>
              <a:t>Symbolic </a:t>
            </a:r>
            <a:r>
              <a:rPr lang="en-US" sz="4200" dirty="0" smtClean="0"/>
              <a:t>Interaction: Socialization</a:t>
            </a:r>
            <a:endParaRPr lang="en-US" sz="4200" dirty="0"/>
          </a:p>
        </p:txBody>
      </p:sp>
      <p:sp>
        <p:nvSpPr>
          <p:cNvPr id="3" name="Content Placeholder 2"/>
          <p:cNvSpPr>
            <a:spLocks noGrp="1"/>
          </p:cNvSpPr>
          <p:nvPr>
            <p:ph idx="1"/>
          </p:nvPr>
        </p:nvSpPr>
        <p:spPr/>
        <p:txBody>
          <a:bodyPr/>
          <a:lstStyle/>
          <a:p>
            <a:pPr lvl="0"/>
            <a:r>
              <a:rPr lang="en-US"/>
              <a:t>Symbolic </a:t>
            </a:r>
            <a:r>
              <a:rPr lang="en-US" smtClean="0"/>
              <a:t>interaction </a:t>
            </a:r>
            <a:r>
              <a:rPr lang="en-US" dirty="0"/>
              <a:t>uses a number of key concepts to explain </a:t>
            </a:r>
            <a:r>
              <a:rPr lang="en-US" dirty="0" smtClean="0"/>
              <a:t>socialization.</a:t>
            </a:r>
          </a:p>
          <a:p>
            <a:pPr lvl="1"/>
            <a:r>
              <a:rPr lang="en-US" b="1" dirty="0" smtClean="0"/>
              <a:t>I. The Self Concept</a:t>
            </a:r>
          </a:p>
          <a:p>
            <a:pPr lvl="1"/>
            <a:r>
              <a:rPr lang="en-US" b="1" dirty="0" smtClean="0"/>
              <a:t>II. The Looking Glass Self</a:t>
            </a:r>
          </a:p>
          <a:p>
            <a:pPr lvl="1"/>
            <a:r>
              <a:rPr lang="en-US" b="1" dirty="0" smtClean="0"/>
              <a:t>III. Significant Others</a:t>
            </a:r>
          </a:p>
          <a:p>
            <a:pPr lvl="1"/>
            <a:r>
              <a:rPr lang="en-US" b="1" dirty="0" smtClean="0"/>
              <a:t>IV. The Generalized Other</a:t>
            </a:r>
          </a:p>
          <a:p>
            <a:pPr lvl="1"/>
            <a:r>
              <a:rPr lang="en-US" b="1" dirty="0" smtClean="0"/>
              <a:t>V. Role Taking</a:t>
            </a:r>
            <a:endParaRPr lang="en-US" b="1"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The Self Concept</a:t>
            </a:r>
            <a:endParaRPr lang="en-US" dirty="0"/>
          </a:p>
        </p:txBody>
      </p:sp>
      <p:sp>
        <p:nvSpPr>
          <p:cNvPr id="3" name="Content Placeholder 2"/>
          <p:cNvSpPr>
            <a:spLocks noGrp="1"/>
          </p:cNvSpPr>
          <p:nvPr>
            <p:ph idx="1"/>
          </p:nvPr>
        </p:nvSpPr>
        <p:spPr/>
        <p:txBody>
          <a:bodyPr/>
          <a:lstStyle/>
          <a:p>
            <a:pPr lvl="0"/>
            <a:r>
              <a:rPr lang="en-US" u="sng" dirty="0"/>
              <a:t>The self-concept</a:t>
            </a:r>
            <a:r>
              <a:rPr lang="en-US" dirty="0"/>
              <a:t>:  an image of yourself as having an identity separate from other people</a:t>
            </a:r>
            <a:endParaRPr lang="en-US" b="1" dirty="0"/>
          </a:p>
          <a:p>
            <a:endParaRPr lang="en-US" dirty="0"/>
          </a:p>
        </p:txBody>
      </p:sp>
      <p:pic>
        <p:nvPicPr>
          <p:cNvPr id="10242" name="Picture 2" descr="C:\Users\MAJ\Pictures\My Pictures\Fall 08\Maui\113.JPG"/>
          <p:cNvPicPr>
            <a:picLocks noChangeAspect="1" noChangeArrowheads="1"/>
          </p:cNvPicPr>
          <p:nvPr/>
        </p:nvPicPr>
        <p:blipFill>
          <a:blip r:embed="rId2" cstate="print"/>
          <a:srcRect/>
          <a:stretch>
            <a:fillRect/>
          </a:stretch>
        </p:blipFill>
        <p:spPr bwMode="auto">
          <a:xfrm>
            <a:off x="2286000" y="2743200"/>
            <a:ext cx="5486400" cy="4114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Do Now:</a:t>
            </a:r>
            <a:r>
              <a:rPr lang="en-US" dirty="0"/>
              <a:t> How have your parents/guardians made you who you are today? Give examples of your baby/childhood experiences with parents/guardians that have shaped you into the person you are. Discuss with a partner.</a:t>
            </a:r>
            <a:br>
              <a:rPr lang="en-US" dirty="0"/>
            </a:br>
            <a:endParaRPr lang="en-US" dirty="0"/>
          </a:p>
        </p:txBody>
      </p:sp>
    </p:spTree>
    <p:extLst>
      <p:ext uri="{BB962C8B-B14F-4D97-AF65-F5344CB8AC3E}">
        <p14:creationId xmlns:p14="http://schemas.microsoft.com/office/powerpoint/2010/main" val="830897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The Looking Glass Self</a:t>
            </a:r>
            <a:endParaRPr lang="en-US" dirty="0"/>
          </a:p>
        </p:txBody>
      </p:sp>
      <p:sp>
        <p:nvSpPr>
          <p:cNvPr id="3" name="Content Placeholder 2"/>
          <p:cNvSpPr>
            <a:spLocks noGrp="1"/>
          </p:cNvSpPr>
          <p:nvPr>
            <p:ph idx="1"/>
          </p:nvPr>
        </p:nvSpPr>
        <p:spPr/>
        <p:txBody>
          <a:bodyPr>
            <a:normAutofit fontScale="85000" lnSpcReduction="20000"/>
          </a:bodyPr>
          <a:lstStyle/>
          <a:p>
            <a:pPr lvl="0"/>
            <a:r>
              <a:rPr lang="en-US" u="sng" dirty="0"/>
              <a:t>The looking-glass self</a:t>
            </a:r>
            <a:r>
              <a:rPr lang="en-US" dirty="0"/>
              <a:t>:  an image of yourself based on what you believe others think of </a:t>
            </a:r>
            <a:r>
              <a:rPr lang="en-US" dirty="0" smtClean="0"/>
              <a:t>you</a:t>
            </a:r>
          </a:p>
          <a:p>
            <a:pPr lvl="0"/>
            <a:endParaRPr lang="en-US" dirty="0" smtClean="0"/>
          </a:p>
          <a:p>
            <a:pPr lvl="0"/>
            <a:r>
              <a:rPr lang="en-US" b="1" dirty="0"/>
              <a:t>What are the steps in this process?</a:t>
            </a:r>
            <a:endParaRPr lang="en-US" dirty="0"/>
          </a:p>
          <a:p>
            <a:pPr marL="0" lvl="0" indent="0">
              <a:buNone/>
            </a:pPr>
            <a:r>
              <a:rPr lang="en-US" dirty="0" smtClean="0"/>
              <a:t>1.  Imagine </a:t>
            </a:r>
            <a:r>
              <a:rPr lang="en-US" dirty="0"/>
              <a:t>how we want to appear to other.</a:t>
            </a:r>
          </a:p>
          <a:p>
            <a:pPr marL="0" lvl="0" indent="0">
              <a:buNone/>
            </a:pPr>
            <a:r>
              <a:rPr lang="en-US" dirty="0" smtClean="0"/>
              <a:t>2.  Looking </a:t>
            </a:r>
            <a:r>
              <a:rPr lang="en-US" dirty="0"/>
              <a:t>at how other react to our actions.</a:t>
            </a:r>
          </a:p>
          <a:p>
            <a:pPr marL="0" lvl="0" indent="0">
              <a:buNone/>
            </a:pPr>
            <a:r>
              <a:rPr lang="en-US" dirty="0" smtClean="0"/>
              <a:t>3.  We </a:t>
            </a:r>
            <a:r>
              <a:rPr lang="en-US" dirty="0"/>
              <a:t>react to our assumptions of how people judge/perceives us.</a:t>
            </a:r>
          </a:p>
          <a:p>
            <a:pPr lvl="0"/>
            <a:endParaRPr lang="en-US" dirty="0" smtClean="0"/>
          </a:p>
          <a:p>
            <a:pPr lvl="0"/>
            <a:r>
              <a:rPr lang="en-US" dirty="0" smtClean="0"/>
              <a:t>The </a:t>
            </a:r>
            <a:r>
              <a:rPr lang="en-US" dirty="0"/>
              <a:t>looking-glass self can be </a:t>
            </a:r>
            <a:r>
              <a:rPr lang="en-US" dirty="0" smtClean="0"/>
              <a:t>distorted!</a:t>
            </a:r>
          </a:p>
          <a:p>
            <a:pPr lvl="0"/>
            <a:endParaRPr lang="en-US" dirty="0" smtClean="0"/>
          </a:p>
          <a:p>
            <a:pPr lvl="0"/>
            <a:r>
              <a:rPr lang="en-US" dirty="0" smtClean="0"/>
              <a:t>It </a:t>
            </a:r>
            <a:r>
              <a:rPr lang="en-US" dirty="0"/>
              <a:t>comes from our imagination, the mirror may not accurately reflect others’ opinions of us</a:t>
            </a:r>
            <a:endParaRPr lang="en-US" b="1" dirty="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772400" cy="762000"/>
          </a:xfrm>
        </p:spPr>
        <p:txBody>
          <a:bodyPr>
            <a:normAutofit fontScale="90000"/>
          </a:bodyPr>
          <a:lstStyle/>
          <a:p>
            <a:r>
              <a:rPr lang="en-US" dirty="0" smtClean="0">
                <a:latin typeface="Berlin Sans FB" pitchFamily="34" charset="0"/>
              </a:rPr>
              <a:t>The Looking </a:t>
            </a:r>
            <a:r>
              <a:rPr lang="en-US" dirty="0">
                <a:latin typeface="Berlin Sans FB" pitchFamily="34" charset="0"/>
              </a:rPr>
              <a:t>Glass Self </a:t>
            </a:r>
            <a:r>
              <a:rPr lang="en-US" dirty="0" smtClean="0">
                <a:latin typeface="Berlin Sans FB" pitchFamily="34" charset="0"/>
              </a:rPr>
              <a:t>in </a:t>
            </a:r>
            <a:r>
              <a:rPr lang="en-US" dirty="0">
                <a:latin typeface="Berlin Sans FB" pitchFamily="34" charset="0"/>
              </a:rPr>
              <a:t>Action</a:t>
            </a:r>
          </a:p>
        </p:txBody>
      </p:sp>
      <p:sp>
        <p:nvSpPr>
          <p:cNvPr id="7171" name="Text Box 3"/>
          <p:cNvSpPr txBox="1">
            <a:spLocks noChangeArrowheads="1"/>
          </p:cNvSpPr>
          <p:nvPr/>
        </p:nvSpPr>
        <p:spPr bwMode="auto">
          <a:xfrm>
            <a:off x="152400" y="1676400"/>
            <a:ext cx="4495800" cy="4832092"/>
          </a:xfrm>
          <a:prstGeom prst="rect">
            <a:avLst/>
          </a:prstGeom>
          <a:noFill/>
          <a:ln w="9525">
            <a:noFill/>
            <a:miter lim="800000"/>
            <a:headEnd/>
            <a:tailEnd/>
          </a:ln>
          <a:effectLst/>
        </p:spPr>
        <p:txBody>
          <a:bodyPr>
            <a:spAutoFit/>
          </a:bodyPr>
          <a:lstStyle/>
          <a:p>
            <a:pPr>
              <a:spcBef>
                <a:spcPct val="50000"/>
              </a:spcBef>
            </a:pPr>
            <a:r>
              <a:rPr lang="en-US" sz="2800" dirty="0" smtClean="0">
                <a:latin typeface="Berlin Sans FB" pitchFamily="34" charset="0"/>
              </a:rPr>
              <a:t>Teenagers </a:t>
            </a:r>
            <a:r>
              <a:rPr lang="en-US" sz="2800" dirty="0">
                <a:latin typeface="Berlin Sans FB" pitchFamily="34" charset="0"/>
              </a:rPr>
              <a:t>are often strongly influenced by their peers and will go beyond conforming to changing their self-image to match.</a:t>
            </a:r>
          </a:p>
          <a:p>
            <a:pPr>
              <a:spcBef>
                <a:spcPct val="50000"/>
              </a:spcBef>
            </a:pPr>
            <a:r>
              <a:rPr lang="en-US" sz="2800" b="1" dirty="0">
                <a:solidFill>
                  <a:srgbClr val="008000"/>
                </a:solidFill>
                <a:latin typeface="Berlin Sans FB" pitchFamily="34" charset="0"/>
              </a:rPr>
              <a:t>Using it</a:t>
            </a:r>
          </a:p>
          <a:p>
            <a:pPr>
              <a:spcBef>
                <a:spcPct val="50000"/>
              </a:spcBef>
            </a:pPr>
            <a:r>
              <a:rPr lang="en-US" sz="2800" dirty="0">
                <a:latin typeface="Berlin Sans FB" pitchFamily="34" charset="0"/>
              </a:rPr>
              <a:t>If you want someone to believe something about themselves, act towards them as if it were true.</a:t>
            </a:r>
          </a:p>
        </p:txBody>
      </p:sp>
      <p:pic>
        <p:nvPicPr>
          <p:cNvPr id="7173" name="Picture 5" descr="http://rds.yahoo.com/_ylt=A9gnMintu1dE.rQAJ0CjzbkF;_ylu=X3oDMTA4NDgyNWN0BHNlYwNwcm9m/SIG=13q0s43ar/EXP=1146686829/**http%3a//msnbcmedia.msn.com/j/msnbc/Components/Photos/040422/040422_teenMoviesAriano_hmed_4p.hmedium.jpg"/>
          <p:cNvPicPr>
            <a:picLocks noChangeAspect="1" noChangeArrowheads="1"/>
          </p:cNvPicPr>
          <p:nvPr/>
        </p:nvPicPr>
        <p:blipFill>
          <a:blip r:embed="rId2" cstate="print"/>
          <a:srcRect/>
          <a:stretch>
            <a:fillRect/>
          </a:stretch>
        </p:blipFill>
        <p:spPr bwMode="auto">
          <a:xfrm>
            <a:off x="4724400" y="1143000"/>
            <a:ext cx="2590800" cy="1851025"/>
          </a:xfrm>
          <a:prstGeom prst="rect">
            <a:avLst/>
          </a:prstGeom>
          <a:noFill/>
        </p:spPr>
      </p:pic>
      <p:pic>
        <p:nvPicPr>
          <p:cNvPr id="7175" name="Picture 7" descr="http://rds.yahoo.com/_ylt=A9gnMiNBvFdEJFQAacCjzbkF;_ylu=X3oDMTA4NDgyNWN0BHNlYwNwcm9m/SIG=11ts701h9/EXP=1146686913/**http%3a//www.pamf.org/images/stock/punk.jpg"/>
          <p:cNvPicPr>
            <a:picLocks noChangeAspect="1" noChangeArrowheads="1"/>
          </p:cNvPicPr>
          <p:nvPr/>
        </p:nvPicPr>
        <p:blipFill>
          <a:blip r:embed="rId3" cstate="print"/>
          <a:srcRect/>
          <a:stretch>
            <a:fillRect/>
          </a:stretch>
        </p:blipFill>
        <p:spPr bwMode="auto">
          <a:xfrm>
            <a:off x="6324600" y="2590800"/>
            <a:ext cx="2628900" cy="1851025"/>
          </a:xfrm>
          <a:prstGeom prst="rect">
            <a:avLst/>
          </a:prstGeom>
          <a:noFill/>
        </p:spPr>
      </p:pic>
      <p:pic>
        <p:nvPicPr>
          <p:cNvPr id="7177" name="Picture 9" descr="http://rds.yahoo.com/_ylt=A9gnMiP8vFdEUUwAoRKjzbkF;_ylu=X3oDMTA4NDgyNWN0BHNlYwNwcm9m/SIG=12v7k9r0e/EXP=1146687100/**http%3a//cemetery.innersource.com/media/9725/l/Lane-Tech-High-School-ROTC.jpg"/>
          <p:cNvPicPr>
            <a:picLocks noChangeAspect="1" noChangeArrowheads="1"/>
          </p:cNvPicPr>
          <p:nvPr/>
        </p:nvPicPr>
        <p:blipFill>
          <a:blip r:embed="rId4" cstate="print"/>
          <a:srcRect/>
          <a:stretch>
            <a:fillRect/>
          </a:stretch>
        </p:blipFill>
        <p:spPr bwMode="auto">
          <a:xfrm>
            <a:off x="4191000" y="4191000"/>
            <a:ext cx="2819400" cy="21145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Significant Others</a:t>
            </a:r>
            <a:endParaRPr lang="en-US" dirty="0"/>
          </a:p>
        </p:txBody>
      </p:sp>
      <p:sp>
        <p:nvSpPr>
          <p:cNvPr id="3" name="Content Placeholder 2"/>
          <p:cNvSpPr>
            <a:spLocks noGrp="1"/>
          </p:cNvSpPr>
          <p:nvPr>
            <p:ph idx="1"/>
          </p:nvPr>
        </p:nvSpPr>
        <p:spPr>
          <a:xfrm>
            <a:off x="457200" y="1646236"/>
            <a:ext cx="8229600" cy="5211763"/>
          </a:xfrm>
        </p:spPr>
        <p:txBody>
          <a:bodyPr>
            <a:normAutofit/>
          </a:bodyPr>
          <a:lstStyle/>
          <a:p>
            <a:pPr lvl="0"/>
            <a:r>
              <a:rPr lang="en-US" u="sng" dirty="0"/>
              <a:t>Significant others</a:t>
            </a:r>
            <a:r>
              <a:rPr lang="en-US" dirty="0"/>
              <a:t>:  those people whose reactions are most important to your </a:t>
            </a:r>
            <a:r>
              <a:rPr lang="en-US" dirty="0" smtClean="0"/>
              <a:t>self-concept</a:t>
            </a:r>
          </a:p>
          <a:p>
            <a:pPr lvl="1"/>
            <a:r>
              <a:rPr lang="en-US" sz="2800" dirty="0" smtClean="0"/>
              <a:t>For </a:t>
            </a:r>
            <a:r>
              <a:rPr lang="en-US" sz="2800" dirty="0"/>
              <a:t>a child significant others include parents, grandparents, teachers, and playmates.  </a:t>
            </a:r>
            <a:endParaRPr lang="en-US" sz="2800" dirty="0" smtClean="0"/>
          </a:p>
          <a:p>
            <a:pPr lvl="1"/>
            <a:r>
              <a:rPr lang="en-US" sz="2800" dirty="0" smtClean="0"/>
              <a:t>For </a:t>
            </a:r>
            <a:r>
              <a:rPr lang="en-US" sz="2800" dirty="0"/>
              <a:t>teenagers, significant others mainly include their friends/peers.  </a:t>
            </a:r>
            <a:endParaRPr lang="en-US" sz="2800" dirty="0" smtClean="0"/>
          </a:p>
          <a:p>
            <a:pPr lvl="1"/>
            <a:r>
              <a:rPr lang="en-US" sz="2800" dirty="0" smtClean="0"/>
              <a:t>For </a:t>
            </a:r>
            <a:r>
              <a:rPr lang="en-US" sz="2800" dirty="0"/>
              <a:t>adults, significant others range from spouses, parents, and friends, to ministers and employers.</a:t>
            </a:r>
            <a:endParaRPr lang="en-US" sz="2800" b="1"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r>
              <a:rPr lang="en-US" dirty="0" smtClean="0"/>
              <a:t>“ No one can make you feel inferior without your consent”</a:t>
            </a:r>
          </a:p>
          <a:p>
            <a:pPr marL="0" indent="0">
              <a:buNone/>
            </a:pPr>
            <a:endParaRPr lang="en-US" dirty="0" smtClean="0"/>
          </a:p>
          <a:p>
            <a:pPr marL="0" indent="0">
              <a:buNone/>
            </a:pPr>
            <a:endParaRPr lang="en-US" dirty="0"/>
          </a:p>
          <a:p>
            <a:pPr marL="0" indent="0">
              <a:buNone/>
            </a:pPr>
            <a:r>
              <a:rPr lang="en-US" dirty="0" smtClean="0"/>
              <a:t>How is this statement an example of the looking-glass self</a:t>
            </a:r>
          </a:p>
          <a:p>
            <a:pPr marL="0" indent="0">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r>
              <a:rPr lang="en-US" dirty="0" smtClean="0"/>
              <a:t>Describe an experience you have had with the looking-glass process.  How did this experience touch or change your self concept?</a:t>
            </a:r>
            <a:endParaRPr lang="en-US" dirty="0"/>
          </a:p>
        </p:txBody>
      </p:sp>
    </p:spTree>
    <p:extLst>
      <p:ext uri="{BB962C8B-B14F-4D97-AF65-F5344CB8AC3E}">
        <p14:creationId xmlns:p14="http://schemas.microsoft.com/office/powerpoint/2010/main" val="4015156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Role Taking</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u="sng" dirty="0"/>
              <a:t>Role taking allows us to see ourselves through the eyes of someone </a:t>
            </a:r>
            <a:r>
              <a:rPr lang="en-US" u="sng" dirty="0" smtClean="0"/>
              <a:t>else</a:t>
            </a:r>
          </a:p>
          <a:p>
            <a:pPr marL="342900" lvl="1" indent="-342900">
              <a:buFont typeface="Arial" pitchFamily="34" charset="0"/>
              <a:buChar char="•"/>
            </a:pPr>
            <a:endParaRPr lang="en-US" u="sng" dirty="0" smtClean="0"/>
          </a:p>
          <a:p>
            <a:pPr marL="342900" lvl="1" indent="-342900">
              <a:buFont typeface="Arial" pitchFamily="34" charset="0"/>
              <a:buChar char="•"/>
            </a:pPr>
            <a:r>
              <a:rPr lang="en-US" dirty="0" smtClean="0"/>
              <a:t>It </a:t>
            </a:r>
            <a:r>
              <a:rPr lang="en-US" dirty="0"/>
              <a:t>allows us to take the viewpoint of another person and then respond to ourselves from that imagined </a:t>
            </a:r>
            <a:r>
              <a:rPr lang="en-US" dirty="0" smtClean="0"/>
              <a:t>viewpoint.</a:t>
            </a:r>
          </a:p>
          <a:p>
            <a:pPr marL="525780" lvl="2" indent="-342900">
              <a:buFont typeface="Arial" pitchFamily="34" charset="0"/>
              <a:buChar char="•"/>
            </a:pPr>
            <a:r>
              <a:rPr lang="en-US" dirty="0" smtClean="0"/>
              <a:t>With </a:t>
            </a:r>
            <a:r>
              <a:rPr lang="en-US" dirty="0"/>
              <a:t>role taking, we can play out scenes in our minds and anticipate what others will say or do.</a:t>
            </a:r>
            <a:endParaRPr lang="en-US" b="1" dirty="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Taking: Stage I</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u="sng" dirty="0"/>
              <a:t>Imitation stage</a:t>
            </a:r>
            <a:r>
              <a:rPr lang="en-US" dirty="0"/>
              <a:t>:  This is Mead’s first stage in the development of role taking; (begins around 1 ½ - 2 years old) at this stage, the child imitates (without understanding) the physical and verbal behavior of a significant other. </a:t>
            </a:r>
            <a:endParaRPr lang="en-US" b="1" dirty="0"/>
          </a:p>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2514600" y="3733799"/>
            <a:ext cx="3962400" cy="2994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Taking: Stage II</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u="sng" dirty="0"/>
              <a:t>Play Stage</a:t>
            </a:r>
            <a:r>
              <a:rPr lang="en-US" dirty="0"/>
              <a:t>:  Mead’s 2</a:t>
            </a:r>
            <a:r>
              <a:rPr lang="en-US" baseline="30000" dirty="0"/>
              <a:t>nd</a:t>
            </a:r>
            <a:r>
              <a:rPr lang="en-US" dirty="0"/>
              <a:t> stage in the development of role taking;  at the age of 3 to 4, a young child can be seen playing at being a parent, police officer, teacher, or astronaut.  </a:t>
            </a:r>
            <a:endParaRPr lang="en-US" dirty="0" smtClean="0"/>
          </a:p>
          <a:p>
            <a:pPr marL="342900" lvl="1" indent="-342900">
              <a:buFont typeface="Arial" pitchFamily="34" charset="0"/>
              <a:buChar char="•"/>
            </a:pPr>
            <a:r>
              <a:rPr lang="en-US" dirty="0" smtClean="0"/>
              <a:t>This </a:t>
            </a:r>
            <a:r>
              <a:rPr lang="en-US" dirty="0"/>
              <a:t>play involves acting and thinking as a child IMAGINES another person would; the stage during which children take on roles of others one at a time</a:t>
            </a:r>
            <a:endParaRPr lang="en-US" b="1" dirty="0"/>
          </a:p>
          <a:p>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3048000" y="4495800"/>
            <a:ext cx="3352800" cy="22183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Taking: Stage III</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u="sng" dirty="0"/>
              <a:t>Game Stage</a:t>
            </a:r>
            <a:r>
              <a:rPr lang="en-US" dirty="0"/>
              <a:t>:  Mead’s 3</a:t>
            </a:r>
            <a:r>
              <a:rPr lang="en-US" baseline="30000" dirty="0"/>
              <a:t>rd</a:t>
            </a:r>
            <a:r>
              <a:rPr lang="en-US" dirty="0"/>
              <a:t> stage in the development of role taking;  Here children learn to engage in more sophisticated role taking as they become able to consider the roles of several people </a:t>
            </a:r>
            <a:r>
              <a:rPr lang="en-US" dirty="0" smtClean="0"/>
              <a:t>simultaneously</a:t>
            </a:r>
          </a:p>
          <a:p>
            <a:pPr marL="342900" lvl="1" indent="-342900">
              <a:buFont typeface="Arial" pitchFamily="34" charset="0"/>
              <a:buChar char="•"/>
            </a:pPr>
            <a:r>
              <a:rPr lang="en-US" dirty="0" smtClean="0"/>
              <a:t>Children </a:t>
            </a:r>
            <a:r>
              <a:rPr lang="en-US" dirty="0"/>
              <a:t>anticipate the actions of others based on social rules</a:t>
            </a:r>
            <a:endParaRPr lang="en-US" b="1" dirty="0"/>
          </a:p>
          <a:p>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3048000" y="4127500"/>
            <a:ext cx="2971800" cy="273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 The Generalized Other</a:t>
            </a:r>
            <a:endParaRPr lang="en-US" dirty="0"/>
          </a:p>
        </p:txBody>
      </p:sp>
      <p:sp>
        <p:nvSpPr>
          <p:cNvPr id="3" name="Content Placeholder 2"/>
          <p:cNvSpPr>
            <a:spLocks noGrp="1"/>
          </p:cNvSpPr>
          <p:nvPr>
            <p:ph idx="1"/>
          </p:nvPr>
        </p:nvSpPr>
        <p:spPr/>
        <p:txBody>
          <a:bodyPr/>
          <a:lstStyle/>
          <a:p>
            <a:pPr lvl="0"/>
            <a:r>
              <a:rPr lang="en-US" u="sng" dirty="0"/>
              <a:t>The generalized other</a:t>
            </a:r>
            <a:r>
              <a:rPr lang="en-US" dirty="0"/>
              <a:t>:  An integrated conception of the norms, values, and beliefs of one’s community or society</a:t>
            </a:r>
            <a:endParaRPr lang="en-US" b="1" dirty="0"/>
          </a:p>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228600" y="3429000"/>
            <a:ext cx="4069237" cy="30480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cstate="print"/>
          <a:srcRect/>
          <a:stretch>
            <a:fillRect/>
          </a:stretch>
        </p:blipFill>
        <p:spPr bwMode="auto">
          <a:xfrm>
            <a:off x="4343400" y="3352800"/>
            <a:ext cx="4510877"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Socialization is…</a:t>
            </a:r>
            <a:endParaRPr lang="en-US" dirty="0"/>
          </a:p>
        </p:txBody>
      </p:sp>
      <p:sp>
        <p:nvSpPr>
          <p:cNvPr id="3" name="Content Placeholder 2"/>
          <p:cNvSpPr>
            <a:spLocks noGrp="1"/>
          </p:cNvSpPr>
          <p:nvPr>
            <p:ph idx="1"/>
          </p:nvPr>
        </p:nvSpPr>
        <p:spPr/>
        <p:txBody>
          <a:bodyPr/>
          <a:lstStyle/>
          <a:p>
            <a:r>
              <a:rPr lang="en-US" b="1" dirty="0"/>
              <a:t>Socialization</a:t>
            </a:r>
            <a:r>
              <a:rPr lang="en-US" b="1" dirty="0" smtClean="0"/>
              <a:t>: </a:t>
            </a:r>
            <a:r>
              <a:rPr lang="en-US" b="1" dirty="0"/>
              <a:t>the cultural process of learning to participate in group life</a:t>
            </a:r>
            <a:r>
              <a:rPr lang="en-US" b="1" dirty="0" smtClean="0"/>
              <a:t>.</a:t>
            </a:r>
          </a:p>
          <a:p>
            <a:endParaRPr lang="en-US" b="1" dirty="0"/>
          </a:p>
          <a:p>
            <a:pPr lvl="0"/>
            <a:r>
              <a:rPr lang="en-US" dirty="0"/>
              <a:t>Begins at birth and continues throughout life</a:t>
            </a:r>
            <a:endParaRPr lang="en-US" b="1" dirty="0"/>
          </a:p>
        </p:txBody>
      </p:sp>
      <p:pic>
        <p:nvPicPr>
          <p:cNvPr id="1026" name="Picture 2"/>
          <p:cNvPicPr>
            <a:picLocks noChangeAspect="1" noChangeArrowheads="1"/>
          </p:cNvPicPr>
          <p:nvPr/>
        </p:nvPicPr>
        <p:blipFill>
          <a:blip r:embed="rId2" cstate="print"/>
          <a:srcRect/>
          <a:stretch>
            <a:fillRect/>
          </a:stretch>
        </p:blipFill>
        <p:spPr bwMode="auto">
          <a:xfrm>
            <a:off x="2514600" y="3699895"/>
            <a:ext cx="4343400" cy="28537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 v. I</a:t>
            </a:r>
            <a:endParaRPr lang="en-US" dirty="0"/>
          </a:p>
        </p:txBody>
      </p:sp>
      <p:sp>
        <p:nvSpPr>
          <p:cNvPr id="3" name="Content Placeholder 2"/>
          <p:cNvSpPr>
            <a:spLocks noGrp="1"/>
          </p:cNvSpPr>
          <p:nvPr>
            <p:ph idx="1"/>
          </p:nvPr>
        </p:nvSpPr>
        <p:spPr/>
        <p:txBody>
          <a:bodyPr>
            <a:normAutofit/>
          </a:bodyPr>
          <a:lstStyle/>
          <a:p>
            <a:r>
              <a:rPr lang="en-US" dirty="0" smtClean="0"/>
              <a:t>According </a:t>
            </a:r>
            <a:r>
              <a:rPr lang="en-US" dirty="0"/>
              <a:t>to Mead, the first reaction of the self comes from the “I.” </a:t>
            </a:r>
            <a:endParaRPr lang="en-US" b="1" dirty="0"/>
          </a:p>
          <a:p>
            <a:endParaRPr lang="en-US" b="1" dirty="0"/>
          </a:p>
          <a:p>
            <a:r>
              <a:rPr lang="en-US" dirty="0"/>
              <a:t>“Me”:  the part of the self created through socialization; the “me” </a:t>
            </a:r>
            <a:r>
              <a:rPr lang="en-US"/>
              <a:t>accounts </a:t>
            </a:r>
            <a:r>
              <a:rPr lang="en-US" b="1" smtClean="0"/>
              <a:t> </a:t>
            </a:r>
            <a:r>
              <a:rPr lang="en-US" smtClean="0"/>
              <a:t>for </a:t>
            </a:r>
            <a:r>
              <a:rPr lang="en-US" dirty="0"/>
              <a:t>predictability and conformity</a:t>
            </a:r>
            <a:endParaRPr lang="en-US" b="1" dirty="0"/>
          </a:p>
          <a:p>
            <a:endParaRPr lang="en-US" b="1" dirty="0"/>
          </a:p>
          <a:p>
            <a:r>
              <a:rPr lang="en-US" dirty="0"/>
              <a:t>“I”:  the part of the self that accounts for unlearned, spontaneous acts</a:t>
            </a:r>
            <a:endParaRPr lang="en-US" b="1" dirty="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28600" y="1295400"/>
            <a:ext cx="8229600" cy="4800600"/>
          </a:xfrm>
        </p:spPr>
        <p:txBody>
          <a:bodyPr>
            <a:normAutofit fontScale="92500" lnSpcReduction="20000"/>
          </a:bodyPr>
          <a:lstStyle/>
          <a:p>
            <a:endParaRPr lang="en-US" b="1" u="sng" dirty="0" smtClean="0"/>
          </a:p>
          <a:p>
            <a:r>
              <a:rPr lang="en-US" b="1" u="sng" dirty="0" smtClean="0"/>
              <a:t>“</a:t>
            </a:r>
            <a:r>
              <a:rPr lang="en-US" b="1" u="sng" dirty="0"/>
              <a:t>I” is myself as </a:t>
            </a:r>
            <a:r>
              <a:rPr lang="en-US" b="1" u="sng"/>
              <a:t>I </a:t>
            </a:r>
            <a:r>
              <a:rPr lang="en-US" b="1" u="sng" smtClean="0"/>
              <a:t>am…</a:t>
            </a:r>
            <a:endParaRPr lang="en-US" b="1" u="sng" dirty="0" smtClean="0"/>
          </a:p>
          <a:p>
            <a:endParaRPr lang="en-US" b="1" u="sng" dirty="0"/>
          </a:p>
          <a:p>
            <a:r>
              <a:rPr lang="en-US" b="1" u="sng" dirty="0"/>
              <a:t>“ME” is </a:t>
            </a:r>
            <a:r>
              <a:rPr lang="en-US" b="1" u="sng" dirty="0" smtClean="0"/>
              <a:t>my self </a:t>
            </a:r>
            <a:r>
              <a:rPr lang="en-US" b="1" u="sng" dirty="0"/>
              <a:t>as others see </a:t>
            </a:r>
            <a:r>
              <a:rPr lang="en-US" b="1" u="sng" dirty="0" smtClean="0"/>
              <a:t>me &amp; the me portrayed for others</a:t>
            </a:r>
          </a:p>
          <a:p>
            <a:endParaRPr lang="en-US" b="1" u="sng" dirty="0"/>
          </a:p>
          <a:p>
            <a:r>
              <a:rPr lang="en-US" b="1" dirty="0"/>
              <a:t>Genie didn’t have a concept of “me” because she was not socialized to perceive how others saw her, she only had a concept of “I” – she was an egocentric baby with no concept of anything but her own needs</a:t>
            </a:r>
          </a:p>
        </p:txBody>
      </p:sp>
      <p:sp>
        <p:nvSpPr>
          <p:cNvPr id="4" name="Title 3"/>
          <p:cNvSpPr>
            <a:spLocks noGrp="1"/>
          </p:cNvSpPr>
          <p:nvPr>
            <p:ph type="title"/>
          </p:nvPr>
        </p:nvSpPr>
        <p:spPr/>
        <p:txBody>
          <a:bodyPr/>
          <a:lstStyle/>
          <a:p>
            <a:r>
              <a:rPr lang="en-US" dirty="0" smtClean="0"/>
              <a:t>Me v. I</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 </a:t>
            </a:r>
            <a:endParaRPr lang="en-US" sz="5000" b="1" dirty="0"/>
          </a:p>
          <a:p>
            <a:pPr marL="0" indent="0">
              <a:buNone/>
            </a:pPr>
            <a:r>
              <a:rPr lang="en-US" sz="5000" dirty="0"/>
              <a:t> </a:t>
            </a:r>
            <a:r>
              <a:rPr lang="en-US" sz="5000" b="1" dirty="0" smtClean="0"/>
              <a:t>Assignment</a:t>
            </a:r>
            <a:endParaRPr lang="en-US" sz="5000" b="1" dirty="0"/>
          </a:p>
          <a:p>
            <a:r>
              <a:rPr lang="en-US" sz="5000" b="1" dirty="0"/>
              <a:t>Write a 5-8 verse poem or a 500 word reflective essay regarding the looking-glass self.</a:t>
            </a:r>
          </a:p>
          <a:p>
            <a:endParaRPr lang="en-US" sz="5000" b="1" dirty="0"/>
          </a:p>
          <a:p>
            <a:pPr lvl="0"/>
            <a:r>
              <a:rPr lang="en-US" sz="5000" dirty="0"/>
              <a:t>How similar are “I” and “Me?”</a:t>
            </a:r>
            <a:endParaRPr lang="en-US" sz="5000" b="1" dirty="0"/>
          </a:p>
          <a:p>
            <a:pPr lvl="0"/>
            <a:r>
              <a:rPr lang="en-US" sz="5000" dirty="0"/>
              <a:t>Why do you present “Me” the way you do? How do you think others see you?</a:t>
            </a:r>
            <a:endParaRPr lang="en-US" sz="5000" b="1" dirty="0"/>
          </a:p>
          <a:p>
            <a:pPr lvl="0"/>
            <a:r>
              <a:rPr lang="en-US" sz="5000" dirty="0"/>
              <a:t>Does your “I” affect your “Me” more than your “Me” affects your “I?”</a:t>
            </a:r>
            <a:endParaRPr lang="en-US" sz="5000" b="1" dirty="0"/>
          </a:p>
          <a:p>
            <a:pPr lvl="0"/>
            <a:r>
              <a:rPr lang="en-US" sz="5000" dirty="0"/>
              <a:t>Who is </a:t>
            </a:r>
            <a:r>
              <a:rPr lang="en-US" sz="5000" u="sng" dirty="0"/>
              <a:t>you</a:t>
            </a:r>
            <a:r>
              <a:rPr lang="en-US" sz="5000" dirty="0"/>
              <a:t>?</a:t>
            </a:r>
            <a:endParaRPr lang="en-US" sz="5000" b="1" dirty="0"/>
          </a:p>
          <a:p>
            <a:pPr marL="0" indent="0">
              <a:buNone/>
            </a:pPr>
            <a:r>
              <a:rPr lang="en-US" dirty="0"/>
              <a:t> </a:t>
            </a:r>
          </a:p>
          <a:p>
            <a:endParaRPr lang="en-US" dirty="0"/>
          </a:p>
        </p:txBody>
      </p:sp>
    </p:spTree>
    <p:extLst>
      <p:ext uri="{BB962C8B-B14F-4D97-AF65-F5344CB8AC3E}">
        <p14:creationId xmlns:p14="http://schemas.microsoft.com/office/powerpoint/2010/main" val="1070702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Agents of Socialization</a:t>
            </a:r>
            <a:endParaRPr lang="en-US" dirty="0"/>
          </a:p>
        </p:txBody>
      </p:sp>
      <p:sp>
        <p:nvSpPr>
          <p:cNvPr id="3" name="Content Placeholder 2"/>
          <p:cNvSpPr>
            <a:spLocks noGrp="1"/>
          </p:cNvSpPr>
          <p:nvPr>
            <p:ph idx="1"/>
          </p:nvPr>
        </p:nvSpPr>
        <p:spPr/>
        <p:txBody>
          <a:bodyPr/>
          <a:lstStyle/>
          <a:p>
            <a:r>
              <a:rPr lang="en-US" dirty="0" smtClean="0"/>
              <a:t>I. The Family</a:t>
            </a:r>
          </a:p>
          <a:p>
            <a:r>
              <a:rPr lang="en-US" dirty="0" smtClean="0"/>
              <a:t>II. School</a:t>
            </a:r>
          </a:p>
          <a:p>
            <a:r>
              <a:rPr lang="en-US" dirty="0" smtClean="0"/>
              <a:t>III. Peer Groups</a:t>
            </a:r>
          </a:p>
          <a:p>
            <a:r>
              <a:rPr lang="en-US" dirty="0" smtClean="0"/>
              <a:t>IV. Mass Media</a:t>
            </a:r>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4038600" y="1600200"/>
            <a:ext cx="4114800" cy="2679060"/>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a:off x="914400" y="3809999"/>
            <a:ext cx="2667000" cy="2788227"/>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3536"/>
            <a:ext cx="8686800" cy="1118064"/>
          </a:xfrm>
        </p:spPr>
        <p:txBody>
          <a:bodyPr>
            <a:normAutofit/>
          </a:bodyPr>
          <a:lstStyle/>
          <a:p>
            <a:r>
              <a:rPr lang="en-US" sz="4000" dirty="0" smtClean="0"/>
              <a:t>Agents of Socialization: The Family</a:t>
            </a:r>
            <a:endParaRPr lang="en-US" sz="4000" dirty="0"/>
          </a:p>
        </p:txBody>
      </p:sp>
      <p:sp>
        <p:nvSpPr>
          <p:cNvPr id="3" name="Content Placeholder 2"/>
          <p:cNvSpPr>
            <a:spLocks noGrp="1"/>
          </p:cNvSpPr>
          <p:nvPr>
            <p:ph idx="1"/>
          </p:nvPr>
        </p:nvSpPr>
        <p:spPr/>
        <p:txBody>
          <a:bodyPr/>
          <a:lstStyle/>
          <a:p>
            <a:pPr lvl="0"/>
            <a:r>
              <a:rPr lang="en-US" dirty="0" smtClean="0"/>
              <a:t>The child’s 1</a:t>
            </a:r>
            <a:r>
              <a:rPr lang="en-US" baseline="30000" dirty="0" smtClean="0"/>
              <a:t>st</a:t>
            </a:r>
            <a:r>
              <a:rPr lang="en-US" dirty="0" smtClean="0"/>
              <a:t> exposure to the world occurs within the family.  Within the family, the child learns to:</a:t>
            </a:r>
            <a:endParaRPr lang="en-US" b="1" dirty="0" smtClean="0"/>
          </a:p>
          <a:p>
            <a:pPr lvl="1"/>
            <a:r>
              <a:rPr lang="en-US" sz="2800" dirty="0" smtClean="0"/>
              <a:t>Think and speak</a:t>
            </a:r>
            <a:endParaRPr lang="en-US" sz="2800" b="1" dirty="0" smtClean="0"/>
          </a:p>
          <a:p>
            <a:pPr lvl="1"/>
            <a:r>
              <a:rPr lang="en-US" sz="2800" dirty="0" smtClean="0"/>
              <a:t>Internalize norms, beliefs, and values</a:t>
            </a:r>
            <a:endParaRPr lang="en-US" sz="2800" b="1" dirty="0" smtClean="0"/>
          </a:p>
          <a:p>
            <a:pPr lvl="1"/>
            <a:r>
              <a:rPr lang="en-US" sz="2800" dirty="0" smtClean="0"/>
              <a:t>Form some basic attitudes</a:t>
            </a:r>
            <a:endParaRPr lang="en-US" sz="2800" b="1" dirty="0" smtClean="0"/>
          </a:p>
          <a:p>
            <a:pPr lvl="1"/>
            <a:r>
              <a:rPr lang="en-US" sz="2800" dirty="0" smtClean="0"/>
              <a:t>Develop a capacity for intimate and personal relationships</a:t>
            </a:r>
            <a:endParaRPr lang="en-US" sz="2800" b="1" dirty="0" smtClean="0"/>
          </a:p>
          <a:p>
            <a:pPr lvl="1"/>
            <a:r>
              <a:rPr lang="en-US" sz="2800" dirty="0" smtClean="0"/>
              <a:t>Acquire a self-image</a:t>
            </a:r>
            <a:endParaRPr lang="en-US" sz="2800" b="1"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Agents of Socialization: School </a:t>
            </a:r>
            <a:endParaRPr lang="en-US" dirty="0"/>
          </a:p>
        </p:txBody>
      </p:sp>
      <p:sp>
        <p:nvSpPr>
          <p:cNvPr id="3" name="Content Placeholder 2"/>
          <p:cNvSpPr>
            <a:spLocks noGrp="1"/>
          </p:cNvSpPr>
          <p:nvPr>
            <p:ph idx="1"/>
          </p:nvPr>
        </p:nvSpPr>
        <p:spPr/>
        <p:txBody>
          <a:bodyPr>
            <a:normAutofit/>
          </a:bodyPr>
          <a:lstStyle/>
          <a:p>
            <a:r>
              <a:rPr lang="en-US" dirty="0" smtClean="0"/>
              <a:t>In school, children are under the care and supervision of adults who are not relatives.  For the first time, many of the child’s relationships with other people are </a:t>
            </a:r>
            <a:r>
              <a:rPr lang="en-US" i="1" dirty="0" smtClean="0"/>
              <a:t>impersonal</a:t>
            </a:r>
            <a:r>
              <a:rPr lang="en-US" dirty="0" smtClean="0"/>
              <a:t>.  </a:t>
            </a:r>
          </a:p>
          <a:p>
            <a:r>
              <a:rPr lang="en-US" dirty="0" smtClean="0"/>
              <a:t>Rewards and punishments are based on performance rather than affection.  The school creates feelings of loyalty and allegiance to something beyond school.</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Agents of Socialization: School</a:t>
            </a:r>
            <a:endParaRPr lang="en-US" dirty="0"/>
          </a:p>
        </p:txBody>
      </p:sp>
      <p:sp>
        <p:nvSpPr>
          <p:cNvPr id="3" name="Content Placeholder 2"/>
          <p:cNvSpPr>
            <a:spLocks noGrp="1"/>
          </p:cNvSpPr>
          <p:nvPr>
            <p:ph idx="1"/>
          </p:nvPr>
        </p:nvSpPr>
        <p:spPr/>
        <p:txBody>
          <a:bodyPr/>
          <a:lstStyle/>
          <a:p>
            <a:pPr marL="292100" lvl="1" indent="-292100">
              <a:spcBef>
                <a:spcPts val="0"/>
              </a:spcBef>
              <a:buClr>
                <a:schemeClr val="accent1"/>
              </a:buClr>
              <a:buSzPct val="70000"/>
              <a:buFont typeface="Wingdings 2"/>
              <a:buChar char=""/>
            </a:pPr>
            <a:r>
              <a:rPr lang="en-US" sz="2800" dirty="0" smtClean="0"/>
              <a:t>Socialization in schools involves more than just reading, writing, and math… </a:t>
            </a:r>
          </a:p>
          <a:p>
            <a:pPr marL="292100" lvl="1" indent="-292100">
              <a:spcBef>
                <a:spcPts val="0"/>
              </a:spcBef>
              <a:buClr>
                <a:schemeClr val="accent1"/>
              </a:buClr>
              <a:buSzPct val="70000"/>
              <a:buFont typeface="Wingdings 2"/>
              <a:buChar char=""/>
            </a:pPr>
            <a:r>
              <a:rPr lang="en-US" sz="2800" dirty="0" smtClean="0"/>
              <a:t>Underlying the formal goals of school is the </a:t>
            </a:r>
            <a:r>
              <a:rPr lang="en-US" sz="2800" u="sng" dirty="0" smtClean="0"/>
              <a:t>hidden curriculum</a:t>
            </a:r>
            <a:r>
              <a:rPr lang="en-US" sz="2800" dirty="0" smtClean="0"/>
              <a:t>- the informal and unofficial aspects of culture that children are taught in preparation for life.  </a:t>
            </a:r>
          </a:p>
          <a:p>
            <a:pPr marL="292100" lvl="1" indent="-292100">
              <a:spcBef>
                <a:spcPts val="0"/>
              </a:spcBef>
              <a:buClr>
                <a:schemeClr val="accent1"/>
              </a:buClr>
              <a:buSzPct val="70000"/>
              <a:buFont typeface="Wingdings 2"/>
              <a:buChar char=""/>
            </a:pPr>
            <a:r>
              <a:rPr lang="en-US" sz="2800" dirty="0" smtClean="0"/>
              <a:t>The hidden curriculum teaches children discipline, order, cooperation, and conformity- characteristics required for success in the adult world of work</a:t>
            </a:r>
            <a:endParaRPr lang="en-US" sz="2800" b="1"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144000" cy="1143000"/>
          </a:xfrm>
        </p:spPr>
        <p:txBody>
          <a:bodyPr>
            <a:normAutofit fontScale="90000"/>
          </a:bodyPr>
          <a:lstStyle/>
          <a:p>
            <a:r>
              <a:rPr lang="en-US" dirty="0" smtClean="0"/>
              <a:t>Agents of </a:t>
            </a:r>
            <a:r>
              <a:rPr lang="en-US" sz="4000" dirty="0" smtClean="0"/>
              <a:t>Socialization</a:t>
            </a:r>
            <a:r>
              <a:rPr lang="en-US" dirty="0" smtClean="0"/>
              <a:t>: Peer Groups</a:t>
            </a:r>
            <a:endParaRPr lang="en-US" dirty="0"/>
          </a:p>
        </p:txBody>
      </p:sp>
      <p:sp>
        <p:nvSpPr>
          <p:cNvPr id="3" name="Content Placeholder 2"/>
          <p:cNvSpPr>
            <a:spLocks noGrp="1"/>
          </p:cNvSpPr>
          <p:nvPr>
            <p:ph idx="1"/>
          </p:nvPr>
        </p:nvSpPr>
        <p:spPr/>
        <p:txBody>
          <a:bodyPr/>
          <a:lstStyle/>
          <a:p>
            <a:pPr lvl="0"/>
            <a:r>
              <a:rPr lang="en-US" dirty="0" smtClean="0"/>
              <a:t>Composed of individuals of roughly the same age and interests</a:t>
            </a:r>
          </a:p>
          <a:p>
            <a:pPr lvl="0"/>
            <a:endParaRPr lang="en-US" dirty="0" smtClean="0"/>
          </a:p>
          <a:p>
            <a:pPr lvl="0"/>
            <a:r>
              <a:rPr lang="en-US" dirty="0" smtClean="0"/>
              <a:t>This is the ONLY socialization that is not controlled primarily by adults</a:t>
            </a:r>
            <a:endParaRPr lang="en-US" b="1"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Agents of Socialization: Mass Media</a:t>
            </a:r>
            <a:endParaRPr lang="en-US" sz="3600" dirty="0"/>
          </a:p>
        </p:txBody>
      </p:sp>
      <p:sp>
        <p:nvSpPr>
          <p:cNvPr id="3" name="Content Placeholder 2"/>
          <p:cNvSpPr>
            <a:spLocks noGrp="1"/>
          </p:cNvSpPr>
          <p:nvPr>
            <p:ph idx="1"/>
          </p:nvPr>
        </p:nvSpPr>
        <p:spPr>
          <a:xfrm>
            <a:off x="457200" y="1646236"/>
            <a:ext cx="8229600" cy="5211764"/>
          </a:xfrm>
        </p:spPr>
        <p:txBody>
          <a:bodyPr>
            <a:normAutofit fontScale="92500" lnSpcReduction="10000"/>
          </a:bodyPr>
          <a:lstStyle/>
          <a:p>
            <a:r>
              <a:rPr lang="en-US" dirty="0" smtClean="0"/>
              <a:t>Mass media are the means of communication designed to reach the general population (including: tv, radio, newspapers, magazines, movies, books, the Internet, etc.)</a:t>
            </a:r>
          </a:p>
          <a:p>
            <a:r>
              <a:rPr lang="en-US" dirty="0" smtClean="0"/>
              <a:t>The mass media display role models for children to imitate.  </a:t>
            </a:r>
          </a:p>
          <a:p>
            <a:r>
              <a:rPr lang="en-US" dirty="0" smtClean="0"/>
              <a:t>They also offer children ideas about the values in their society.  </a:t>
            </a:r>
          </a:p>
          <a:p>
            <a:r>
              <a:rPr lang="en-US" dirty="0" smtClean="0"/>
              <a:t>They provide children with images of achievement and success, activity and work, equality and democracy.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cstate="print"/>
          <a:srcRect/>
          <a:stretch>
            <a:fillRect/>
          </a:stretch>
        </p:blipFill>
        <p:spPr bwMode="auto">
          <a:xfrm>
            <a:off x="1219200" y="4980"/>
            <a:ext cx="6553200" cy="685302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Harry Harlow’s Monkey Experiment</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a:t>Psychologist, Harry Harlow, devised a famous experiment that showed the negative effects of social isolation on rhesus monkeys.</a:t>
            </a:r>
            <a:endParaRPr lang="en-US" b="1" dirty="0"/>
          </a:p>
          <a:p>
            <a:endParaRPr lang="en-US" b="1" dirty="0"/>
          </a:p>
          <a:p>
            <a:r>
              <a:rPr lang="en-US" b="1" dirty="0"/>
              <a:t>In one experiment, infant monkeys, separated from their mothers at birth, were exposed to 2 artificial mothers—wire dummies of the same appropriate size and shape as real adult monkeys.  One of the substitute monkeys had an exposed wire body.  The other was covered with soft terry cloth.  Free to choose b/t them, the infant monkeys consistently spent more time with the soft, warm mother. … apparently, the closeness and comfort were more important to these monkeys than food… when frightened, the infant monkeys consistently ran to their terry cloth mothers for security and protection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149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4648200" cy="442196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334347" y="2971800"/>
            <a:ext cx="4809654"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Harry Harlow’s Monkey Experiment</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a:t>Harlow’s experiments showed that infant monkeys need intimacy, warmth, physical contact, and comfort.  Infant monkeys raised in isolation became distressed, apathetic, withdrawn, hostile adult animals.  They never exhibited normal sexual patterns.  As mothers, they either rejected or ignored their babies, and sometimes even physically abused them.</a:t>
            </a:r>
            <a:endParaRPr lang="en-US" b="1" dirty="0"/>
          </a:p>
          <a:p>
            <a:endParaRPr lang="en-US" b="1" dirty="0"/>
          </a:p>
          <a:p>
            <a:r>
              <a:rPr lang="en-US" dirty="0"/>
              <a:t>Many experts on human development believe that for human infants (like Harlow’s monkeys) emotional needs for affection, intimacy, and warmth are as important as physiological needs for food, water, and protection.  Human babies denied close contact usually have difficulty forming emotional ties with others.</a:t>
            </a:r>
            <a:endParaRPr lang="en-US" b="1"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2" cstate="print"/>
          <a:srcRect/>
          <a:stretch>
            <a:fillRect/>
          </a:stretch>
        </p:blipFill>
        <p:spPr bwMode="auto">
          <a:xfrm>
            <a:off x="304800" y="0"/>
            <a:ext cx="8458200" cy="68299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Functionalism: Socialization</a:t>
            </a:r>
            <a:endParaRPr lang="en-US" dirty="0"/>
          </a:p>
        </p:txBody>
      </p:sp>
      <p:sp>
        <p:nvSpPr>
          <p:cNvPr id="3" name="Content Placeholder 2"/>
          <p:cNvSpPr>
            <a:spLocks noGrp="1"/>
          </p:cNvSpPr>
          <p:nvPr>
            <p:ph idx="1"/>
          </p:nvPr>
        </p:nvSpPr>
        <p:spPr/>
        <p:txBody>
          <a:bodyPr/>
          <a:lstStyle/>
          <a:p>
            <a:pPr lvl="0"/>
            <a:r>
              <a:rPr lang="en-US" dirty="0"/>
              <a:t>Functionalism stresses the way in which groups work together to create a stable society.  </a:t>
            </a:r>
            <a:endParaRPr lang="en-US" b="1" dirty="0"/>
          </a:p>
          <a:p>
            <a:pPr lvl="0"/>
            <a:r>
              <a:rPr lang="en-US" dirty="0"/>
              <a:t>Schools and families socialize children by teaching them the same basic norms, </a:t>
            </a:r>
            <a:r>
              <a:rPr lang="en-US" dirty="0" smtClean="0"/>
              <a:t>beliefs, </a:t>
            </a:r>
            <a:r>
              <a:rPr lang="en-US" dirty="0"/>
              <a:t>and values </a:t>
            </a:r>
            <a:r>
              <a:rPr lang="en-US" dirty="0" smtClean="0"/>
              <a:t>the teachers and parents </a:t>
            </a:r>
            <a:r>
              <a:rPr lang="en-US" dirty="0"/>
              <a:t>were once taught</a:t>
            </a:r>
            <a:r>
              <a:rPr lang="en-US" b="1" dirty="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4293</TotalTime>
  <Words>1530</Words>
  <Application>Microsoft Office PowerPoint</Application>
  <PresentationFormat>On-screen Show (4:3)</PresentationFormat>
  <Paragraphs>140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Berlin Sans FB</vt:lpstr>
      <vt:lpstr>Rockwell</vt:lpstr>
      <vt:lpstr>Wingdings 2</vt:lpstr>
      <vt:lpstr>Foundry</vt:lpstr>
      <vt:lpstr>Socialization</vt:lpstr>
      <vt:lpstr>PowerPoint Presentation</vt:lpstr>
      <vt:lpstr>Socialization is…</vt:lpstr>
      <vt:lpstr>Harry Harlow’s Monkey Experiment</vt:lpstr>
      <vt:lpstr>PowerPoint Presentation</vt:lpstr>
      <vt:lpstr>Harry Harlow’s Monkey Experiment</vt:lpstr>
      <vt:lpstr>PowerPoint Presentation</vt:lpstr>
      <vt:lpstr>Functionalism: Socialization</vt:lpstr>
      <vt:lpstr>PowerPoint Presentation</vt:lpstr>
      <vt:lpstr>PowerPoint Presentation</vt:lpstr>
      <vt:lpstr>Conflict Theory: Socialization</vt:lpstr>
      <vt:lpstr>PowerPoint Presentation</vt:lpstr>
      <vt:lpstr>PowerPoint Presentation</vt:lpstr>
      <vt:lpstr>PowerPoint Presentation</vt:lpstr>
      <vt:lpstr>PowerPoint Presentation</vt:lpstr>
      <vt:lpstr>Conflict Theory: Socialization</vt:lpstr>
      <vt:lpstr>Monday, November 21st, 2017</vt:lpstr>
      <vt:lpstr>Symbolic Interaction: Socialization</vt:lpstr>
      <vt:lpstr>SI: The Self Concept</vt:lpstr>
      <vt:lpstr>SI: The Looking Glass Self</vt:lpstr>
      <vt:lpstr>The Looking Glass Self in Action</vt:lpstr>
      <vt:lpstr>SI: Significant Others</vt:lpstr>
      <vt:lpstr>Think-Pair-Share</vt:lpstr>
      <vt:lpstr>Think-Pair-Share</vt:lpstr>
      <vt:lpstr>SI: Role Taking</vt:lpstr>
      <vt:lpstr>Role Taking: Stage I</vt:lpstr>
      <vt:lpstr>Role Taking: Stage II</vt:lpstr>
      <vt:lpstr>Role Taking: Stage III</vt:lpstr>
      <vt:lpstr>SI: The Generalized Other</vt:lpstr>
      <vt:lpstr>Me v. I</vt:lpstr>
      <vt:lpstr>Me v. I</vt:lpstr>
      <vt:lpstr>Activity</vt:lpstr>
      <vt:lpstr>Agents of Socialization</vt:lpstr>
      <vt:lpstr>Agents of Socialization: The Family</vt:lpstr>
      <vt:lpstr>Agents of Socialization: School </vt:lpstr>
      <vt:lpstr>Agents of Socialization: School</vt:lpstr>
      <vt:lpstr>Agents of Socialization: Peer Groups</vt:lpstr>
      <vt:lpstr>Agents of Socialization: Mass Media</vt:lpstr>
      <vt:lpstr>PowerPoint Presentation</vt:lpstr>
      <vt:lpstr>PowerPoint Presentation</vt:lpstr>
    </vt:vector>
  </TitlesOfParts>
  <Company>University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Socialization</dc:title>
  <dc:creator>MAJ</dc:creator>
  <cp:lastModifiedBy>Margaletta Smith</cp:lastModifiedBy>
  <cp:revision>74</cp:revision>
  <dcterms:created xsi:type="dcterms:W3CDTF">2010-10-03T23:40:23Z</dcterms:created>
  <dcterms:modified xsi:type="dcterms:W3CDTF">2016-11-22T11:21:47Z</dcterms:modified>
</cp:coreProperties>
</file>