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72" r:id="rId5"/>
    <p:sldId id="259" r:id="rId6"/>
    <p:sldId id="260" r:id="rId7"/>
    <p:sldId id="261" r:id="rId8"/>
    <p:sldId id="273" r:id="rId9"/>
    <p:sldId id="262" r:id="rId10"/>
    <p:sldId id="275" r:id="rId11"/>
    <p:sldId id="274" r:id="rId12"/>
    <p:sldId id="263" r:id="rId13"/>
    <p:sldId id="276" r:id="rId14"/>
    <p:sldId id="264" r:id="rId15"/>
    <p:sldId id="277" r:id="rId16"/>
    <p:sldId id="279" r:id="rId17"/>
    <p:sldId id="278" r:id="rId18"/>
    <p:sldId id="280" r:id="rId19"/>
    <p:sldId id="265" r:id="rId20"/>
    <p:sldId id="266" r:id="rId21"/>
    <p:sldId id="267" r:id="rId22"/>
    <p:sldId id="281" r:id="rId23"/>
    <p:sldId id="282" r:id="rId24"/>
    <p:sldId id="268" r:id="rId25"/>
    <p:sldId id="283" r:id="rId26"/>
    <p:sldId id="269" r:id="rId27"/>
    <p:sldId id="270" r:id="rId28"/>
    <p:sldId id="271" r:id="rId29"/>
    <p:sldId id="284"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1243"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47EE8B-B3DE-4613-8F53-DC1DE710B6FC}"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BB69B1A3-420C-49D3-8483-F10F5AB030F7}">
      <dgm:prSet phldrT="[Text]"/>
      <dgm:spPr/>
      <dgm:t>
        <a:bodyPr/>
        <a:lstStyle/>
        <a:p>
          <a:r>
            <a:rPr lang="en-US" dirty="0" smtClean="0"/>
            <a:t>Deviance</a:t>
          </a:r>
          <a:endParaRPr lang="en-US" dirty="0"/>
        </a:p>
      </dgm:t>
    </dgm:pt>
    <dgm:pt modelId="{9EB90FDC-FE7A-4C97-B513-EDCF89967ACE}" type="parTrans" cxnId="{14C4A24B-4176-43AA-B84F-8A986CE8C949}">
      <dgm:prSet/>
      <dgm:spPr/>
      <dgm:t>
        <a:bodyPr/>
        <a:lstStyle/>
        <a:p>
          <a:endParaRPr lang="en-US"/>
        </a:p>
      </dgm:t>
    </dgm:pt>
    <dgm:pt modelId="{4C0C65E1-1B1C-48FB-9438-78F9D4650997}" type="sibTrans" cxnId="{14C4A24B-4176-43AA-B84F-8A986CE8C949}">
      <dgm:prSet/>
      <dgm:spPr/>
      <dgm:t>
        <a:bodyPr/>
        <a:lstStyle/>
        <a:p>
          <a:endParaRPr lang="en-US"/>
        </a:p>
      </dgm:t>
    </dgm:pt>
    <dgm:pt modelId="{B1AB8F94-F4E2-4B2E-81DD-C18FA917BB2A}">
      <dgm:prSet phldrT="[Text]"/>
      <dgm:spPr/>
      <dgm:t>
        <a:bodyPr/>
        <a:lstStyle/>
        <a:p>
          <a:r>
            <a:rPr lang="en-US" dirty="0" smtClean="0"/>
            <a:t>Social Factor</a:t>
          </a:r>
          <a:endParaRPr lang="en-US" dirty="0"/>
        </a:p>
      </dgm:t>
    </dgm:pt>
    <dgm:pt modelId="{32BE4CF6-60DD-4955-B70F-719565A36CC7}" type="parTrans" cxnId="{F969B341-B477-411C-BA3C-CF5A1FE25C66}">
      <dgm:prSet/>
      <dgm:spPr/>
      <dgm:t>
        <a:bodyPr/>
        <a:lstStyle/>
        <a:p>
          <a:endParaRPr lang="en-US"/>
        </a:p>
      </dgm:t>
    </dgm:pt>
    <dgm:pt modelId="{67F68F5C-2174-457C-884F-677B6182E36B}" type="sibTrans" cxnId="{F969B341-B477-411C-BA3C-CF5A1FE25C66}">
      <dgm:prSet/>
      <dgm:spPr/>
      <dgm:t>
        <a:bodyPr/>
        <a:lstStyle/>
        <a:p>
          <a:endParaRPr lang="en-US"/>
        </a:p>
      </dgm:t>
    </dgm:pt>
    <dgm:pt modelId="{0C14F5A5-BD84-46AD-9262-57CB4CE7871D}">
      <dgm:prSet phldrT="[Text]"/>
      <dgm:spPr/>
      <dgm:t>
        <a:bodyPr/>
        <a:lstStyle/>
        <a:p>
          <a:r>
            <a:rPr lang="en-US" dirty="0" smtClean="0"/>
            <a:t>Social Factor</a:t>
          </a:r>
          <a:endParaRPr lang="en-US" dirty="0"/>
        </a:p>
      </dgm:t>
    </dgm:pt>
    <dgm:pt modelId="{7906559E-6981-4174-AC47-E7D27CB94F45}" type="parTrans" cxnId="{008DFB2F-334F-4B43-95D3-E6D7DA635FD4}">
      <dgm:prSet/>
      <dgm:spPr/>
      <dgm:t>
        <a:bodyPr/>
        <a:lstStyle/>
        <a:p>
          <a:endParaRPr lang="en-US"/>
        </a:p>
      </dgm:t>
    </dgm:pt>
    <dgm:pt modelId="{34B35C7E-7B5A-4ADD-B90F-7D15B2CAC0FE}" type="sibTrans" cxnId="{008DFB2F-334F-4B43-95D3-E6D7DA635FD4}">
      <dgm:prSet/>
      <dgm:spPr/>
      <dgm:t>
        <a:bodyPr/>
        <a:lstStyle/>
        <a:p>
          <a:endParaRPr lang="en-US"/>
        </a:p>
      </dgm:t>
    </dgm:pt>
    <dgm:pt modelId="{3D2B1C16-219F-4C8F-ADE4-6A2F6C950A5B}">
      <dgm:prSet phldrT="[Text]"/>
      <dgm:spPr/>
      <dgm:t>
        <a:bodyPr/>
        <a:lstStyle/>
        <a:p>
          <a:r>
            <a:rPr lang="en-US" dirty="0" smtClean="0"/>
            <a:t>Social Factor</a:t>
          </a:r>
          <a:endParaRPr lang="en-US" dirty="0"/>
        </a:p>
      </dgm:t>
    </dgm:pt>
    <dgm:pt modelId="{1334A885-C358-4176-A420-B36FD73CEA9F}" type="parTrans" cxnId="{FCAEF2E5-88A8-42F6-8ABE-B9187AA802DC}">
      <dgm:prSet/>
      <dgm:spPr/>
      <dgm:t>
        <a:bodyPr/>
        <a:lstStyle/>
        <a:p>
          <a:endParaRPr lang="en-US"/>
        </a:p>
      </dgm:t>
    </dgm:pt>
    <dgm:pt modelId="{058ED80D-7F01-45B2-B0C6-D6652A9A6763}" type="sibTrans" cxnId="{FCAEF2E5-88A8-42F6-8ABE-B9187AA802DC}">
      <dgm:prSet/>
      <dgm:spPr/>
      <dgm:t>
        <a:bodyPr/>
        <a:lstStyle/>
        <a:p>
          <a:endParaRPr lang="en-US"/>
        </a:p>
      </dgm:t>
    </dgm:pt>
    <dgm:pt modelId="{0E6F9679-10DE-4A6C-BE9E-EE42843FAE04}">
      <dgm:prSet phldrT="[Text]"/>
      <dgm:spPr/>
      <dgm:t>
        <a:bodyPr/>
        <a:lstStyle/>
        <a:p>
          <a:r>
            <a:rPr lang="en-US" dirty="0" smtClean="0"/>
            <a:t>Social Factor</a:t>
          </a:r>
          <a:endParaRPr lang="en-US" dirty="0"/>
        </a:p>
      </dgm:t>
    </dgm:pt>
    <dgm:pt modelId="{684D2A82-D8D6-4B6A-A8EF-02CB004FAA21}" type="parTrans" cxnId="{F2DD8BA7-AD87-4478-AD32-769788CFF2DB}">
      <dgm:prSet/>
      <dgm:spPr/>
      <dgm:t>
        <a:bodyPr/>
        <a:lstStyle/>
        <a:p>
          <a:endParaRPr lang="en-US"/>
        </a:p>
      </dgm:t>
    </dgm:pt>
    <dgm:pt modelId="{EF0A144D-E276-44F6-95A7-F4CF06457D0E}" type="sibTrans" cxnId="{F2DD8BA7-AD87-4478-AD32-769788CFF2DB}">
      <dgm:prSet/>
      <dgm:spPr/>
      <dgm:t>
        <a:bodyPr/>
        <a:lstStyle/>
        <a:p>
          <a:endParaRPr lang="en-US"/>
        </a:p>
      </dgm:t>
    </dgm:pt>
    <dgm:pt modelId="{726EFBC2-B5B7-46C1-89ED-2A5A9C447E23}" type="pres">
      <dgm:prSet presAssocID="{4F47EE8B-B3DE-4613-8F53-DC1DE710B6FC}" presName="composite" presStyleCnt="0">
        <dgm:presLayoutVars>
          <dgm:chMax val="1"/>
          <dgm:dir/>
          <dgm:resizeHandles val="exact"/>
        </dgm:presLayoutVars>
      </dgm:prSet>
      <dgm:spPr/>
      <dgm:t>
        <a:bodyPr/>
        <a:lstStyle/>
        <a:p>
          <a:endParaRPr lang="en-US"/>
        </a:p>
      </dgm:t>
    </dgm:pt>
    <dgm:pt modelId="{8C56F071-D1FB-49E4-95F7-DBAD518043EB}" type="pres">
      <dgm:prSet presAssocID="{4F47EE8B-B3DE-4613-8F53-DC1DE710B6FC}" presName="radial" presStyleCnt="0">
        <dgm:presLayoutVars>
          <dgm:animLvl val="ctr"/>
        </dgm:presLayoutVars>
      </dgm:prSet>
      <dgm:spPr/>
    </dgm:pt>
    <dgm:pt modelId="{59993F10-D244-46A8-A9CA-8F8F4EBC034E}" type="pres">
      <dgm:prSet presAssocID="{BB69B1A3-420C-49D3-8483-F10F5AB030F7}" presName="centerShape" presStyleLbl="vennNode1" presStyleIdx="0" presStyleCnt="5"/>
      <dgm:spPr/>
      <dgm:t>
        <a:bodyPr/>
        <a:lstStyle/>
        <a:p>
          <a:endParaRPr lang="en-US"/>
        </a:p>
      </dgm:t>
    </dgm:pt>
    <dgm:pt modelId="{A68284D3-38EA-4595-8063-9C552E313074}" type="pres">
      <dgm:prSet presAssocID="{B1AB8F94-F4E2-4B2E-81DD-C18FA917BB2A}" presName="node" presStyleLbl="vennNode1" presStyleIdx="1" presStyleCnt="5">
        <dgm:presLayoutVars>
          <dgm:bulletEnabled val="1"/>
        </dgm:presLayoutVars>
      </dgm:prSet>
      <dgm:spPr/>
      <dgm:t>
        <a:bodyPr/>
        <a:lstStyle/>
        <a:p>
          <a:endParaRPr lang="en-US"/>
        </a:p>
      </dgm:t>
    </dgm:pt>
    <dgm:pt modelId="{CE35933C-1016-437E-8AC7-4540265FE075}" type="pres">
      <dgm:prSet presAssocID="{0C14F5A5-BD84-46AD-9262-57CB4CE7871D}" presName="node" presStyleLbl="vennNode1" presStyleIdx="2" presStyleCnt="5">
        <dgm:presLayoutVars>
          <dgm:bulletEnabled val="1"/>
        </dgm:presLayoutVars>
      </dgm:prSet>
      <dgm:spPr/>
      <dgm:t>
        <a:bodyPr/>
        <a:lstStyle/>
        <a:p>
          <a:endParaRPr lang="en-US"/>
        </a:p>
      </dgm:t>
    </dgm:pt>
    <dgm:pt modelId="{912B0AB8-0085-49E6-82AC-DD8D0FA22113}" type="pres">
      <dgm:prSet presAssocID="{3D2B1C16-219F-4C8F-ADE4-6A2F6C950A5B}" presName="node" presStyleLbl="vennNode1" presStyleIdx="3" presStyleCnt="5">
        <dgm:presLayoutVars>
          <dgm:bulletEnabled val="1"/>
        </dgm:presLayoutVars>
      </dgm:prSet>
      <dgm:spPr/>
      <dgm:t>
        <a:bodyPr/>
        <a:lstStyle/>
        <a:p>
          <a:endParaRPr lang="en-US"/>
        </a:p>
      </dgm:t>
    </dgm:pt>
    <dgm:pt modelId="{4263BB0C-D2C8-448C-B7B7-C2BB1933DFF5}" type="pres">
      <dgm:prSet presAssocID="{0E6F9679-10DE-4A6C-BE9E-EE42843FAE04}" presName="node" presStyleLbl="vennNode1" presStyleIdx="4" presStyleCnt="5">
        <dgm:presLayoutVars>
          <dgm:bulletEnabled val="1"/>
        </dgm:presLayoutVars>
      </dgm:prSet>
      <dgm:spPr/>
      <dgm:t>
        <a:bodyPr/>
        <a:lstStyle/>
        <a:p>
          <a:endParaRPr lang="en-US"/>
        </a:p>
      </dgm:t>
    </dgm:pt>
  </dgm:ptLst>
  <dgm:cxnLst>
    <dgm:cxn modelId="{D1C2840F-39F7-4690-A3CD-46A27495F36E}" type="presOf" srcId="{4F47EE8B-B3DE-4613-8F53-DC1DE710B6FC}" destId="{726EFBC2-B5B7-46C1-89ED-2A5A9C447E23}" srcOrd="0" destOrd="0" presId="urn:microsoft.com/office/officeart/2005/8/layout/radial3"/>
    <dgm:cxn modelId="{F2DD8BA7-AD87-4478-AD32-769788CFF2DB}" srcId="{BB69B1A3-420C-49D3-8483-F10F5AB030F7}" destId="{0E6F9679-10DE-4A6C-BE9E-EE42843FAE04}" srcOrd="3" destOrd="0" parTransId="{684D2A82-D8D6-4B6A-A8EF-02CB004FAA21}" sibTransId="{EF0A144D-E276-44F6-95A7-F4CF06457D0E}"/>
    <dgm:cxn modelId="{8ABE1C07-0D65-4960-8B25-FFE346C9B155}" type="presOf" srcId="{0C14F5A5-BD84-46AD-9262-57CB4CE7871D}" destId="{CE35933C-1016-437E-8AC7-4540265FE075}" srcOrd="0" destOrd="0" presId="urn:microsoft.com/office/officeart/2005/8/layout/radial3"/>
    <dgm:cxn modelId="{14C4A24B-4176-43AA-B84F-8A986CE8C949}" srcId="{4F47EE8B-B3DE-4613-8F53-DC1DE710B6FC}" destId="{BB69B1A3-420C-49D3-8483-F10F5AB030F7}" srcOrd="0" destOrd="0" parTransId="{9EB90FDC-FE7A-4C97-B513-EDCF89967ACE}" sibTransId="{4C0C65E1-1B1C-48FB-9438-78F9D4650997}"/>
    <dgm:cxn modelId="{8F6687EC-1E7A-4753-AEAE-4F11C414CA91}" type="presOf" srcId="{BB69B1A3-420C-49D3-8483-F10F5AB030F7}" destId="{59993F10-D244-46A8-A9CA-8F8F4EBC034E}" srcOrd="0" destOrd="0" presId="urn:microsoft.com/office/officeart/2005/8/layout/radial3"/>
    <dgm:cxn modelId="{4BF0E498-3F32-4FEB-B688-8843D5659171}" type="presOf" srcId="{0E6F9679-10DE-4A6C-BE9E-EE42843FAE04}" destId="{4263BB0C-D2C8-448C-B7B7-C2BB1933DFF5}" srcOrd="0" destOrd="0" presId="urn:microsoft.com/office/officeart/2005/8/layout/radial3"/>
    <dgm:cxn modelId="{F969B341-B477-411C-BA3C-CF5A1FE25C66}" srcId="{BB69B1A3-420C-49D3-8483-F10F5AB030F7}" destId="{B1AB8F94-F4E2-4B2E-81DD-C18FA917BB2A}" srcOrd="0" destOrd="0" parTransId="{32BE4CF6-60DD-4955-B70F-719565A36CC7}" sibTransId="{67F68F5C-2174-457C-884F-677B6182E36B}"/>
    <dgm:cxn modelId="{FDED7023-18C0-447F-8CE4-EC46C7077B20}" type="presOf" srcId="{B1AB8F94-F4E2-4B2E-81DD-C18FA917BB2A}" destId="{A68284D3-38EA-4595-8063-9C552E313074}" srcOrd="0" destOrd="0" presId="urn:microsoft.com/office/officeart/2005/8/layout/radial3"/>
    <dgm:cxn modelId="{DCBCD13C-AC9B-42AC-BBEE-4B3EA9A4DA04}" type="presOf" srcId="{3D2B1C16-219F-4C8F-ADE4-6A2F6C950A5B}" destId="{912B0AB8-0085-49E6-82AC-DD8D0FA22113}" srcOrd="0" destOrd="0" presId="urn:microsoft.com/office/officeart/2005/8/layout/radial3"/>
    <dgm:cxn modelId="{008DFB2F-334F-4B43-95D3-E6D7DA635FD4}" srcId="{BB69B1A3-420C-49D3-8483-F10F5AB030F7}" destId="{0C14F5A5-BD84-46AD-9262-57CB4CE7871D}" srcOrd="1" destOrd="0" parTransId="{7906559E-6981-4174-AC47-E7D27CB94F45}" sibTransId="{34B35C7E-7B5A-4ADD-B90F-7D15B2CAC0FE}"/>
    <dgm:cxn modelId="{FCAEF2E5-88A8-42F6-8ABE-B9187AA802DC}" srcId="{BB69B1A3-420C-49D3-8483-F10F5AB030F7}" destId="{3D2B1C16-219F-4C8F-ADE4-6A2F6C950A5B}" srcOrd="2" destOrd="0" parTransId="{1334A885-C358-4176-A420-B36FD73CEA9F}" sibTransId="{058ED80D-7F01-45B2-B0C6-D6652A9A6763}"/>
    <dgm:cxn modelId="{68B33DE1-D826-465B-9498-9C94E4C9DAF2}" type="presParOf" srcId="{726EFBC2-B5B7-46C1-89ED-2A5A9C447E23}" destId="{8C56F071-D1FB-49E4-95F7-DBAD518043EB}" srcOrd="0" destOrd="0" presId="urn:microsoft.com/office/officeart/2005/8/layout/radial3"/>
    <dgm:cxn modelId="{AB50351C-3AC8-41FB-86D0-E18395805D5F}" type="presParOf" srcId="{8C56F071-D1FB-49E4-95F7-DBAD518043EB}" destId="{59993F10-D244-46A8-A9CA-8F8F4EBC034E}" srcOrd="0" destOrd="0" presId="urn:microsoft.com/office/officeart/2005/8/layout/radial3"/>
    <dgm:cxn modelId="{1FE80801-6505-4534-9D5C-800168506926}" type="presParOf" srcId="{8C56F071-D1FB-49E4-95F7-DBAD518043EB}" destId="{A68284D3-38EA-4595-8063-9C552E313074}" srcOrd="1" destOrd="0" presId="urn:microsoft.com/office/officeart/2005/8/layout/radial3"/>
    <dgm:cxn modelId="{46786026-BB5D-4B11-BC19-1ABFBF2BA053}" type="presParOf" srcId="{8C56F071-D1FB-49E4-95F7-DBAD518043EB}" destId="{CE35933C-1016-437E-8AC7-4540265FE075}" srcOrd="2" destOrd="0" presId="urn:microsoft.com/office/officeart/2005/8/layout/radial3"/>
    <dgm:cxn modelId="{54E90482-7B82-40C2-A704-7E4EB3FA37BF}" type="presParOf" srcId="{8C56F071-D1FB-49E4-95F7-DBAD518043EB}" destId="{912B0AB8-0085-49E6-82AC-DD8D0FA22113}" srcOrd="3" destOrd="0" presId="urn:microsoft.com/office/officeart/2005/8/layout/radial3"/>
    <dgm:cxn modelId="{7912997F-9E5D-4B07-B3F2-8697334124F5}" type="presParOf" srcId="{8C56F071-D1FB-49E4-95F7-DBAD518043EB}" destId="{4263BB0C-D2C8-448C-B7B7-C2BB1933DFF5}"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93F10-D244-46A8-A9CA-8F8F4EBC034E}">
      <dsp:nvSpPr>
        <dsp:cNvPr id="0" name=""/>
        <dsp:cNvSpPr/>
      </dsp:nvSpPr>
      <dsp:spPr>
        <a:xfrm>
          <a:off x="2984103" y="1017984"/>
          <a:ext cx="2536031" cy="2536031"/>
        </a:xfrm>
        <a:prstGeom prst="ellipse">
          <a:avLst/>
        </a:prstGeom>
        <a:solidFill>
          <a:schemeClr val="accent1">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Deviance</a:t>
          </a:r>
          <a:endParaRPr lang="en-US" sz="3300" kern="1200" dirty="0"/>
        </a:p>
      </dsp:txBody>
      <dsp:txXfrm>
        <a:off x="3355496" y="1389377"/>
        <a:ext cx="1793245" cy="1793245"/>
      </dsp:txXfrm>
    </dsp:sp>
    <dsp:sp modelId="{A68284D3-38EA-4595-8063-9C552E313074}">
      <dsp:nvSpPr>
        <dsp:cNvPr id="0" name=""/>
        <dsp:cNvSpPr/>
      </dsp:nvSpPr>
      <dsp:spPr>
        <a:xfrm>
          <a:off x="3618111" y="452"/>
          <a:ext cx="1268015" cy="1268015"/>
        </a:xfrm>
        <a:prstGeom prst="ellipse">
          <a:avLst/>
        </a:prstGeom>
        <a:solidFill>
          <a:schemeClr val="accent1">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Social Factor</a:t>
          </a:r>
          <a:endParaRPr lang="en-US" sz="2300" kern="1200" dirty="0"/>
        </a:p>
      </dsp:txBody>
      <dsp:txXfrm>
        <a:off x="3803807" y="186148"/>
        <a:ext cx="896623" cy="896623"/>
      </dsp:txXfrm>
    </dsp:sp>
    <dsp:sp modelId="{CE35933C-1016-437E-8AC7-4540265FE075}">
      <dsp:nvSpPr>
        <dsp:cNvPr id="0" name=""/>
        <dsp:cNvSpPr/>
      </dsp:nvSpPr>
      <dsp:spPr>
        <a:xfrm>
          <a:off x="5269650" y="1651992"/>
          <a:ext cx="1268015" cy="1268015"/>
        </a:xfrm>
        <a:prstGeom prst="ellipse">
          <a:avLst/>
        </a:prstGeom>
        <a:solidFill>
          <a:schemeClr val="accent1">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Social Factor</a:t>
          </a:r>
          <a:endParaRPr lang="en-US" sz="2300" kern="1200" dirty="0"/>
        </a:p>
      </dsp:txBody>
      <dsp:txXfrm>
        <a:off x="5455346" y="1837688"/>
        <a:ext cx="896623" cy="896623"/>
      </dsp:txXfrm>
    </dsp:sp>
    <dsp:sp modelId="{912B0AB8-0085-49E6-82AC-DD8D0FA22113}">
      <dsp:nvSpPr>
        <dsp:cNvPr id="0" name=""/>
        <dsp:cNvSpPr/>
      </dsp:nvSpPr>
      <dsp:spPr>
        <a:xfrm>
          <a:off x="3618111" y="3303531"/>
          <a:ext cx="1268015" cy="1268015"/>
        </a:xfrm>
        <a:prstGeom prst="ellipse">
          <a:avLst/>
        </a:prstGeom>
        <a:solidFill>
          <a:schemeClr val="accent1">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Social Factor</a:t>
          </a:r>
          <a:endParaRPr lang="en-US" sz="2300" kern="1200" dirty="0"/>
        </a:p>
      </dsp:txBody>
      <dsp:txXfrm>
        <a:off x="3803807" y="3489227"/>
        <a:ext cx="896623" cy="896623"/>
      </dsp:txXfrm>
    </dsp:sp>
    <dsp:sp modelId="{4263BB0C-D2C8-448C-B7B7-C2BB1933DFF5}">
      <dsp:nvSpPr>
        <dsp:cNvPr id="0" name=""/>
        <dsp:cNvSpPr/>
      </dsp:nvSpPr>
      <dsp:spPr>
        <a:xfrm>
          <a:off x="1966571" y="1651992"/>
          <a:ext cx="1268015" cy="1268015"/>
        </a:xfrm>
        <a:prstGeom prst="ellipse">
          <a:avLst/>
        </a:prstGeom>
        <a:solidFill>
          <a:schemeClr val="accent1">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Social Factor</a:t>
          </a:r>
          <a:endParaRPr lang="en-US" sz="2300" kern="1200" dirty="0"/>
        </a:p>
      </dsp:txBody>
      <dsp:txXfrm>
        <a:off x="2152267" y="1837688"/>
        <a:ext cx="896623" cy="89662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FCCD486-DA80-468D-80B7-BEF1F001B930}" type="datetimeFigureOut">
              <a:rPr lang="en-US" smtClean="0"/>
              <a:pPr/>
              <a:t>11/29/2016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6B24195-5C7F-4CA8-82CD-3893A12D3C04}"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CCD486-DA80-468D-80B7-BEF1F001B930}" type="datetimeFigureOut">
              <a:rPr lang="en-US" smtClean="0"/>
              <a:pPr/>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24195-5C7F-4CA8-82CD-3893A12D3C0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46B24195-5C7F-4CA8-82CD-3893A12D3C04}"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CCD486-DA80-468D-80B7-BEF1F001B930}" type="datetimeFigureOut">
              <a:rPr lang="en-US" smtClean="0"/>
              <a:pPr/>
              <a:t>11/29/2016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FCCD486-DA80-468D-80B7-BEF1F001B930}" type="datetimeFigureOut">
              <a:rPr lang="en-US" smtClean="0"/>
              <a:pPr/>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46B24195-5C7F-4CA8-82CD-3893A12D3C04}"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FCCD486-DA80-468D-80B7-BEF1F001B930}" type="datetimeFigureOut">
              <a:rPr lang="en-US" smtClean="0"/>
              <a:pPr/>
              <a:t>11/29/2016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6B24195-5C7F-4CA8-82CD-3893A12D3C04}"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FCCD486-DA80-468D-80B7-BEF1F001B930}" type="datetimeFigureOut">
              <a:rPr lang="en-US" smtClean="0"/>
              <a:pPr/>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24195-5C7F-4CA8-82CD-3893A12D3C04}"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FCCD486-DA80-468D-80B7-BEF1F001B930}" type="datetimeFigureOut">
              <a:rPr lang="en-US" smtClean="0"/>
              <a:pPr/>
              <a:t>11/29/2016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6B24195-5C7F-4CA8-82CD-3893A12D3C04}"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FCCD486-DA80-468D-80B7-BEF1F001B930}" type="datetimeFigureOut">
              <a:rPr lang="en-US" smtClean="0"/>
              <a:pPr/>
              <a:t>11/29/2016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46B24195-5C7F-4CA8-82CD-3893A12D3C0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FCCD486-DA80-468D-80B7-BEF1F001B930}" type="datetimeFigureOut">
              <a:rPr lang="en-US" smtClean="0"/>
              <a:pPr/>
              <a:t>11/29/2016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6B24195-5C7F-4CA8-82CD-3893A12D3C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6B24195-5C7F-4CA8-82CD-3893A12D3C04}"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CFCCD486-DA80-468D-80B7-BEF1F001B930}" type="datetimeFigureOut">
              <a:rPr lang="en-US" smtClean="0"/>
              <a:pPr/>
              <a:t>11/29/2016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46B24195-5C7F-4CA8-82CD-3893A12D3C04}"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CFCCD486-DA80-468D-80B7-BEF1F001B930}" type="datetimeFigureOut">
              <a:rPr lang="en-US" smtClean="0"/>
              <a:pPr/>
              <a:t>11/29/2016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FCCD486-DA80-468D-80B7-BEF1F001B930}" type="datetimeFigureOut">
              <a:rPr lang="en-US" smtClean="0"/>
              <a:pPr/>
              <a:t>11/29/2016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6B24195-5C7F-4CA8-82CD-3893A12D3C04}"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Part II</a:t>
            </a:r>
          </a:p>
          <a:p>
            <a:r>
              <a:rPr lang="en-US" dirty="0" smtClean="0"/>
              <a:t>Theories</a:t>
            </a:r>
            <a:endParaRPr lang="en-US" dirty="0"/>
          </a:p>
        </p:txBody>
      </p:sp>
      <p:sp>
        <p:nvSpPr>
          <p:cNvPr id="2" name="Title 1"/>
          <p:cNvSpPr>
            <a:spLocks noGrp="1"/>
          </p:cNvSpPr>
          <p:nvPr>
            <p:ph type="ctrTitle"/>
          </p:nvPr>
        </p:nvSpPr>
        <p:spPr/>
        <p:txBody>
          <a:bodyPr/>
          <a:lstStyle/>
          <a:p>
            <a:r>
              <a:rPr lang="en-US" dirty="0" smtClean="0"/>
              <a:t>Social Deviance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sz="quarter" idx="1"/>
          </p:nvPr>
        </p:nvPicPr>
        <p:blipFill>
          <a:blip r:embed="rId2" cstate="print"/>
          <a:srcRect/>
          <a:stretch>
            <a:fillRect/>
          </a:stretch>
        </p:blipFill>
        <p:spPr bwMode="auto">
          <a:xfrm>
            <a:off x="152400" y="0"/>
            <a:ext cx="4781354" cy="358140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cstate="print"/>
          <a:srcRect/>
          <a:stretch>
            <a:fillRect/>
          </a:stretch>
        </p:blipFill>
        <p:spPr bwMode="auto">
          <a:xfrm>
            <a:off x="4419600" y="2362200"/>
            <a:ext cx="4524375" cy="4307992"/>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sz="quarter" idx="1"/>
          </p:nvPr>
        </p:nvPicPr>
        <p:blipFill>
          <a:blip r:embed="rId2" cstate="print"/>
          <a:srcRect/>
          <a:stretch>
            <a:fillRect/>
          </a:stretch>
        </p:blipFill>
        <p:spPr bwMode="auto">
          <a:xfrm>
            <a:off x="1981200" y="152400"/>
            <a:ext cx="5334000" cy="3549534"/>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cstate="print"/>
          <a:srcRect/>
          <a:stretch>
            <a:fillRect/>
          </a:stretch>
        </p:blipFill>
        <p:spPr bwMode="auto">
          <a:xfrm>
            <a:off x="2971800" y="3657600"/>
            <a:ext cx="3200400" cy="32004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Anomie Theory</a:t>
            </a:r>
            <a:endParaRPr lang="en-US" dirty="0"/>
          </a:p>
        </p:txBody>
      </p:sp>
      <p:sp>
        <p:nvSpPr>
          <p:cNvPr id="3" name="Content Placeholder 2"/>
          <p:cNvSpPr>
            <a:spLocks noGrp="1"/>
          </p:cNvSpPr>
          <p:nvPr>
            <p:ph sz="quarter" idx="1"/>
          </p:nvPr>
        </p:nvSpPr>
        <p:spPr/>
        <p:txBody>
          <a:bodyPr>
            <a:normAutofit lnSpcReduction="10000"/>
          </a:bodyPr>
          <a:lstStyle/>
          <a:p>
            <a:pPr lvl="0"/>
            <a:r>
              <a:rPr lang="en-US" u="sng" dirty="0"/>
              <a:t>The primary contribution of anomie theory is its ability to explain many forms of deviance</a:t>
            </a:r>
            <a:r>
              <a:rPr lang="en-US" dirty="0"/>
              <a:t>. </a:t>
            </a:r>
          </a:p>
          <a:p>
            <a:pPr lvl="0"/>
            <a:r>
              <a:rPr lang="en-US" dirty="0"/>
              <a:t>The theory is also sociological in its emphasis on the role of social forces in creating deviance. </a:t>
            </a:r>
          </a:p>
          <a:p>
            <a:pPr lvl="0"/>
            <a:r>
              <a:rPr lang="en-US" dirty="0"/>
              <a:t>On the negative side, anomie theory has been criticized for its generality. Critics note the theory's lack of statements concerning the process of learning deviance, including the internal motivators for deviance. Like differential association theory, anomie theory does not lend itself to precise scientific study.</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Control Theory</a:t>
            </a:r>
            <a:endParaRPr lang="en-US" b="1" dirty="0"/>
          </a:p>
        </p:txBody>
      </p:sp>
      <p:sp>
        <p:nvSpPr>
          <p:cNvPr id="3" name="Content Placeholder 2"/>
          <p:cNvSpPr>
            <a:spLocks noGrp="1"/>
          </p:cNvSpPr>
          <p:nvPr>
            <p:ph sz="quarter" idx="1"/>
          </p:nvPr>
        </p:nvSpPr>
        <p:spPr>
          <a:xfrm>
            <a:off x="457200" y="1600200"/>
            <a:ext cx="8229600" cy="4953000"/>
          </a:xfrm>
        </p:spPr>
        <p:txBody>
          <a:bodyPr>
            <a:normAutofit/>
          </a:bodyPr>
          <a:lstStyle/>
          <a:p>
            <a:pPr lvl="0"/>
            <a:r>
              <a:rPr lang="en-US" b="1" dirty="0"/>
              <a:t>Walter Reckless </a:t>
            </a:r>
            <a:r>
              <a:rPr lang="en-US" dirty="0"/>
              <a:t>developed</a:t>
            </a:r>
            <a:r>
              <a:rPr lang="en-US" b="1" dirty="0"/>
              <a:t> control theory</a:t>
            </a:r>
            <a:r>
              <a:rPr lang="en-US" dirty="0"/>
              <a:t>, in which both inner and outer controls work against deviant tendencies. In other words, people may want (at least some of the time) to act in deviant ways, but most do not. </a:t>
            </a:r>
          </a:p>
          <a:p>
            <a:pPr lvl="0"/>
            <a:r>
              <a:rPr lang="en-US" dirty="0"/>
              <a:t>There are various restraints: </a:t>
            </a:r>
          </a:p>
          <a:p>
            <a:pPr lvl="1"/>
            <a:r>
              <a:rPr lang="en-US" i="1" dirty="0"/>
              <a:t>Internal </a:t>
            </a:r>
            <a:r>
              <a:rPr lang="en-US" i="1" dirty="0" smtClean="0"/>
              <a:t>(inner) controls</a:t>
            </a:r>
            <a:r>
              <a:rPr lang="en-US" dirty="0"/>
              <a:t>, such as conscience, values, integrity, morality, and the desire to be a “good person”</a:t>
            </a:r>
          </a:p>
          <a:p>
            <a:pPr lvl="1"/>
            <a:r>
              <a:rPr lang="en-US" i="1" dirty="0" smtClean="0"/>
              <a:t>External (outer) controls</a:t>
            </a:r>
            <a:r>
              <a:rPr lang="en-US" dirty="0"/>
              <a:t>, such as police, family, friends, and religious authorities.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sz="quarter" idx="1"/>
          </p:nvPr>
        </p:nvPicPr>
        <p:blipFill>
          <a:blip r:embed="rId2" cstate="print"/>
          <a:srcRect/>
          <a:stretch>
            <a:fillRect/>
          </a:stretch>
        </p:blipFill>
        <p:spPr bwMode="auto">
          <a:xfrm>
            <a:off x="304800" y="228600"/>
            <a:ext cx="8598214" cy="6438724"/>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sz="quarter" idx="1"/>
          </p:nvPr>
        </p:nvPicPr>
        <p:blipFill>
          <a:blip r:embed="rId2" cstate="print"/>
          <a:srcRect/>
          <a:stretch>
            <a:fillRect/>
          </a:stretch>
        </p:blipFill>
        <p:spPr bwMode="auto">
          <a:xfrm>
            <a:off x="2133600" y="152400"/>
            <a:ext cx="4800600" cy="635841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sz="quarter" idx="1"/>
          </p:nvPr>
        </p:nvPicPr>
        <p:blipFill>
          <a:blip r:embed="rId2" cstate="print"/>
          <a:srcRect/>
          <a:stretch>
            <a:fillRect/>
          </a:stretch>
        </p:blipFill>
        <p:spPr bwMode="auto">
          <a:xfrm>
            <a:off x="1219200" y="1474016"/>
            <a:ext cx="6629400" cy="465047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Grp="1" noChangeAspect="1" noChangeArrowheads="1"/>
          </p:cNvPicPr>
          <p:nvPr>
            <p:ph sz="quarter" idx="1"/>
          </p:nvPr>
        </p:nvPicPr>
        <p:blipFill>
          <a:blip r:embed="rId2" cstate="print"/>
          <a:srcRect/>
          <a:stretch>
            <a:fillRect/>
          </a:stretch>
        </p:blipFill>
        <p:spPr bwMode="auto">
          <a:xfrm>
            <a:off x="2133600" y="1524000"/>
            <a:ext cx="5029199" cy="4831545"/>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Theory</a:t>
            </a:r>
            <a:endParaRPr lang="en-US" dirty="0"/>
          </a:p>
        </p:txBody>
      </p:sp>
      <p:sp>
        <p:nvSpPr>
          <p:cNvPr id="3" name="Content Placeholder 2"/>
          <p:cNvSpPr>
            <a:spLocks noGrp="1"/>
          </p:cNvSpPr>
          <p:nvPr>
            <p:ph sz="quarter" idx="1"/>
          </p:nvPr>
        </p:nvSpPr>
        <p:spPr/>
        <p:txBody>
          <a:bodyPr/>
          <a:lstStyle/>
          <a:p>
            <a:pPr lvl="0"/>
            <a:r>
              <a:rPr lang="en-US" b="1" dirty="0"/>
              <a:t>Travis </a:t>
            </a:r>
            <a:r>
              <a:rPr lang="en-US" b="1" dirty="0" err="1"/>
              <a:t>Hirschi</a:t>
            </a:r>
            <a:r>
              <a:rPr lang="en-US" dirty="0"/>
              <a:t> noted that these inner and outer restraints form a person's </a:t>
            </a:r>
            <a:r>
              <a:rPr lang="en-US" b="1" dirty="0"/>
              <a:t>self-control</a:t>
            </a:r>
            <a:r>
              <a:rPr lang="en-US" dirty="0"/>
              <a:t>, which prevents acting against social norms. </a:t>
            </a:r>
          </a:p>
          <a:p>
            <a:pPr lvl="1"/>
            <a:r>
              <a:rPr lang="en-US" dirty="0"/>
              <a:t>The key to developing self-control is proper socialization, especially early in childhood. Children who lack this self-control, then, may grow up to commit crimes and other deviant behaviors. </a:t>
            </a:r>
          </a:p>
          <a:p>
            <a:endParaRPr lang="en-US" dirty="0"/>
          </a:p>
        </p:txBody>
      </p:sp>
      <p:pic>
        <p:nvPicPr>
          <p:cNvPr id="16386" name="Picture 2"/>
          <p:cNvPicPr>
            <a:picLocks noChangeAspect="1" noChangeArrowheads="1"/>
          </p:cNvPicPr>
          <p:nvPr/>
        </p:nvPicPr>
        <p:blipFill>
          <a:blip r:embed="rId2" cstate="print"/>
          <a:srcRect/>
          <a:stretch>
            <a:fillRect/>
          </a:stretch>
        </p:blipFill>
        <p:spPr bwMode="auto">
          <a:xfrm>
            <a:off x="2819400" y="4267200"/>
            <a:ext cx="3492795" cy="20574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Deviance</a:t>
            </a:r>
            <a:endParaRPr lang="en-US" dirty="0"/>
          </a:p>
        </p:txBody>
      </p:sp>
      <p:sp>
        <p:nvSpPr>
          <p:cNvPr id="3" name="Content Placeholder 2"/>
          <p:cNvSpPr>
            <a:spLocks noGrp="1"/>
          </p:cNvSpPr>
          <p:nvPr>
            <p:ph sz="quarter" idx="1"/>
          </p:nvPr>
        </p:nvSpPr>
        <p:spPr/>
        <p:txBody>
          <a:bodyPr/>
          <a:lstStyle/>
          <a:p>
            <a:r>
              <a:rPr lang="en-US" dirty="0"/>
              <a:t>The concept of deviance is complex because norms vary considerably across groups, times, and places. In other words, what one group may consider acceptable, another may consider deviant. </a:t>
            </a:r>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219200" y="3352800"/>
            <a:ext cx="3048000" cy="27622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5486400" y="3352800"/>
            <a:ext cx="2057400" cy="2746735"/>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Theory</a:t>
            </a:r>
            <a:endParaRPr lang="en-US" dirty="0"/>
          </a:p>
        </p:txBody>
      </p:sp>
      <p:sp>
        <p:nvSpPr>
          <p:cNvPr id="3" name="Content Placeholder 2"/>
          <p:cNvSpPr>
            <a:spLocks noGrp="1"/>
          </p:cNvSpPr>
          <p:nvPr>
            <p:ph sz="quarter" idx="1"/>
          </p:nvPr>
        </p:nvSpPr>
        <p:spPr>
          <a:xfrm>
            <a:off x="457200" y="1600200"/>
            <a:ext cx="8229600" cy="5029200"/>
          </a:xfrm>
        </p:spPr>
        <p:txBody>
          <a:bodyPr>
            <a:normAutofit fontScale="92500" lnSpcReduction="10000"/>
          </a:bodyPr>
          <a:lstStyle/>
          <a:p>
            <a:r>
              <a:rPr lang="en-US" dirty="0"/>
              <a:t>Whereas </a:t>
            </a:r>
            <a:r>
              <a:rPr lang="en-US" dirty="0" smtClean="0"/>
              <a:t>control theory </a:t>
            </a:r>
            <a:r>
              <a:rPr lang="en-US" dirty="0"/>
              <a:t>also suggests that people society </a:t>
            </a:r>
            <a:r>
              <a:rPr lang="en-US" dirty="0" smtClean="0"/>
              <a:t>labeled </a:t>
            </a:r>
            <a:r>
              <a:rPr lang="en-US" dirty="0"/>
              <a:t>as “criminals” are probably members of subordinate groups, critics argue that this oversimplifies the situation. </a:t>
            </a:r>
            <a:endParaRPr lang="en-US" dirty="0" smtClean="0"/>
          </a:p>
          <a:p>
            <a:r>
              <a:rPr lang="en-US" dirty="0" smtClean="0"/>
              <a:t>Ex: wealthy </a:t>
            </a:r>
            <a:r>
              <a:rPr lang="en-US" dirty="0"/>
              <a:t>and powerful businesspeople, politicians, and others who commit crimes. Critics also argue that conflict theory does little to explain the causes of deviance. </a:t>
            </a:r>
            <a:endParaRPr lang="en-US" dirty="0" smtClean="0"/>
          </a:p>
          <a:p>
            <a:r>
              <a:rPr lang="en-US" dirty="0" smtClean="0"/>
              <a:t>Proponents </a:t>
            </a:r>
            <a:r>
              <a:rPr lang="en-US" dirty="0"/>
              <a:t>counter, however, by asserting that the theory does not attempt to delve into etiologies. Instead, the theory does what it claims to do: It discusses the relationships between socialization, social controls, and behavior.</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Labeling Theory</a:t>
            </a:r>
            <a:endParaRPr lang="en-US" dirty="0"/>
          </a:p>
        </p:txBody>
      </p:sp>
      <p:sp>
        <p:nvSpPr>
          <p:cNvPr id="3" name="Content Placeholder 2"/>
          <p:cNvSpPr>
            <a:spLocks noGrp="1"/>
          </p:cNvSpPr>
          <p:nvPr>
            <p:ph sz="quarter" idx="1"/>
          </p:nvPr>
        </p:nvSpPr>
        <p:spPr>
          <a:xfrm>
            <a:off x="457200" y="1600200"/>
            <a:ext cx="8229600" cy="4876800"/>
          </a:xfrm>
        </p:spPr>
        <p:txBody>
          <a:bodyPr>
            <a:normAutofit lnSpcReduction="10000"/>
          </a:bodyPr>
          <a:lstStyle/>
          <a:p>
            <a:pPr lvl="0"/>
            <a:r>
              <a:rPr lang="en-US" dirty="0"/>
              <a:t>A type of </a:t>
            </a:r>
            <a:r>
              <a:rPr lang="en-US" i="1" dirty="0"/>
              <a:t>symbolic interaction</a:t>
            </a:r>
            <a:r>
              <a:rPr lang="en-US" dirty="0"/>
              <a:t>, </a:t>
            </a:r>
            <a:r>
              <a:rPr lang="en-US" b="1" dirty="0"/>
              <a:t>labeling theory</a:t>
            </a:r>
            <a:r>
              <a:rPr lang="en-US" dirty="0"/>
              <a:t> concerns the meanings people derive from one another's labels, symbols, actions, and reactions. </a:t>
            </a:r>
          </a:p>
          <a:p>
            <a:pPr lvl="0"/>
            <a:r>
              <a:rPr lang="en-US" dirty="0"/>
              <a:t>This theory holds that behaviors are deviant only when society labels them as deviant. As such, conforming members of society, who interpret certain behaviors as deviant and then attach this label to individuals, determine the distinction between deviance and non-deviance. Labeling theory questions who applies what label to whom, why they do this, and what happens as a result of this labeling. </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p:cNvPicPr>
            <a:picLocks noGrp="1" noChangeAspect="1" noChangeArrowheads="1"/>
          </p:cNvPicPr>
          <p:nvPr>
            <p:ph sz="quarter" idx="1"/>
          </p:nvPr>
        </p:nvPicPr>
        <p:blipFill>
          <a:blip r:embed="rId2" cstate="print"/>
          <a:srcRect/>
          <a:stretch>
            <a:fillRect/>
          </a:stretch>
        </p:blipFill>
        <p:spPr bwMode="auto">
          <a:xfrm>
            <a:off x="1371600" y="304800"/>
            <a:ext cx="6545953" cy="6068351"/>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p:cNvPicPr>
            <a:picLocks noGrp="1" noChangeAspect="1" noChangeArrowheads="1"/>
          </p:cNvPicPr>
          <p:nvPr>
            <p:ph sz="quarter" idx="1"/>
          </p:nvPr>
        </p:nvPicPr>
        <p:blipFill>
          <a:blip r:embed="rId2" cstate="print"/>
          <a:srcRect/>
          <a:stretch>
            <a:fillRect/>
          </a:stretch>
        </p:blipFill>
        <p:spPr bwMode="auto">
          <a:xfrm>
            <a:off x="1295400" y="54335"/>
            <a:ext cx="6477000" cy="6803666"/>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Labeling Theory</a:t>
            </a:r>
            <a:endParaRPr lang="en-US" b="1" dirty="0"/>
          </a:p>
        </p:txBody>
      </p:sp>
      <p:sp>
        <p:nvSpPr>
          <p:cNvPr id="3" name="Content Placeholder 2"/>
          <p:cNvSpPr>
            <a:spLocks noGrp="1"/>
          </p:cNvSpPr>
          <p:nvPr>
            <p:ph sz="quarter" idx="1"/>
          </p:nvPr>
        </p:nvSpPr>
        <p:spPr>
          <a:xfrm>
            <a:off x="457200" y="1600200"/>
            <a:ext cx="8229600" cy="5029200"/>
          </a:xfrm>
        </p:spPr>
        <p:txBody>
          <a:bodyPr>
            <a:normAutofit fontScale="85000" lnSpcReduction="20000"/>
          </a:bodyPr>
          <a:lstStyle/>
          <a:p>
            <a:r>
              <a:rPr lang="en-US" dirty="0"/>
              <a:t>Powerful individuals within society—politicians, judges, police officers, medical doctors, and so forth—typically impose the most significant labels. </a:t>
            </a:r>
            <a:endParaRPr lang="en-US" dirty="0" smtClean="0"/>
          </a:p>
          <a:p>
            <a:r>
              <a:rPr lang="en-US" dirty="0" smtClean="0"/>
              <a:t>Labeled </a:t>
            </a:r>
            <a:r>
              <a:rPr lang="en-US" dirty="0"/>
              <a:t>persons may include drug addicts, alcoholics, criminals, delinquents, prostitutes, sex offenders, retarded people, and psychiatric patients, to mention a few. </a:t>
            </a:r>
            <a:endParaRPr lang="en-US" dirty="0" smtClean="0"/>
          </a:p>
          <a:p>
            <a:r>
              <a:rPr lang="en-US" dirty="0" smtClean="0">
                <a:solidFill>
                  <a:srgbClr val="FF0000"/>
                </a:solidFill>
              </a:rPr>
              <a:t>The </a:t>
            </a:r>
            <a:r>
              <a:rPr lang="en-US" dirty="0">
                <a:solidFill>
                  <a:srgbClr val="FF0000"/>
                </a:solidFill>
              </a:rPr>
              <a:t>consequences of being labeled as deviant can be far-reaching. Social research indicates that those who have negative labels usually have lower self-images, are more likely to reject themselves, and may even act more </a:t>
            </a:r>
            <a:r>
              <a:rPr lang="en-US" dirty="0" err="1">
                <a:solidFill>
                  <a:srgbClr val="FF0000"/>
                </a:solidFill>
              </a:rPr>
              <a:t>deviantly</a:t>
            </a:r>
            <a:r>
              <a:rPr lang="en-US" dirty="0">
                <a:solidFill>
                  <a:srgbClr val="FF0000"/>
                </a:solidFill>
              </a:rPr>
              <a:t> as a result of the label. </a:t>
            </a:r>
            <a:endParaRPr lang="en-US" dirty="0" smtClean="0">
              <a:solidFill>
                <a:srgbClr val="FF0000"/>
              </a:solidFill>
            </a:endParaRPr>
          </a:p>
          <a:p>
            <a:r>
              <a:rPr lang="en-US" dirty="0" smtClean="0"/>
              <a:t>Unfortunately</a:t>
            </a:r>
            <a:r>
              <a:rPr lang="en-US" dirty="0"/>
              <a:t>, people who accept the </a:t>
            </a:r>
            <a:r>
              <a:rPr lang="en-US" i="1" dirty="0"/>
              <a:t>labeling of others</a:t>
            </a:r>
            <a:r>
              <a:rPr lang="en-US" dirty="0"/>
              <a:t>—be it correct or incorrect—have a difficult time changing their opinions of the labeled person, even in light of evidence to the contrary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p:cNvPicPr>
            <a:picLocks noGrp="1" noChangeAspect="1" noChangeArrowheads="1"/>
          </p:cNvPicPr>
          <p:nvPr>
            <p:ph sz="quarter" idx="1"/>
          </p:nvPr>
        </p:nvPicPr>
        <p:blipFill>
          <a:blip r:embed="rId2" cstate="print"/>
          <a:srcRect/>
          <a:stretch>
            <a:fillRect/>
          </a:stretch>
        </p:blipFill>
        <p:spPr bwMode="auto">
          <a:xfrm>
            <a:off x="2590800" y="914400"/>
            <a:ext cx="4106069" cy="469265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Labeling Theory – Saints &amp; Roughnecks</a:t>
            </a:r>
            <a:endParaRPr lang="en-US" dirty="0"/>
          </a:p>
        </p:txBody>
      </p:sp>
      <p:sp>
        <p:nvSpPr>
          <p:cNvPr id="3" name="Content Placeholder 2"/>
          <p:cNvSpPr>
            <a:spLocks noGrp="1"/>
          </p:cNvSpPr>
          <p:nvPr>
            <p:ph sz="quarter" idx="1"/>
          </p:nvPr>
        </p:nvSpPr>
        <p:spPr>
          <a:xfrm>
            <a:off x="457200" y="1600200"/>
            <a:ext cx="8229600" cy="4724400"/>
          </a:xfrm>
        </p:spPr>
        <p:txBody>
          <a:bodyPr>
            <a:normAutofit fontScale="92500" lnSpcReduction="20000"/>
          </a:bodyPr>
          <a:lstStyle/>
          <a:p>
            <a:r>
              <a:rPr lang="en-US" b="1" dirty="0"/>
              <a:t>William Chambliss</a:t>
            </a:r>
            <a:r>
              <a:rPr lang="en-US" dirty="0"/>
              <a:t> in 1973 conducted a classic study into the effects of labeling. His two groups of white, male, high-school students were both frequently involved in delinquent acts of theft, vandalism, drinking, and truancy. The police never arrested the members of one group, which Chambliss labeled the “Saints,” but the police did have frequent run-ins with members of the other group, which he labeled the “Roughnecks.” The boys in the Saints came from respectable families, had good reputations and grades in school, and were careful not to get caught when breaking the law. By being polite, cordial, and apologetic whenever confronted by the police, the Saints escaped labeling themselves as “deviants.”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Labeling Theory – Saints &amp; Roughnecks</a:t>
            </a:r>
            <a:endParaRPr lang="en-US" dirty="0"/>
          </a:p>
        </p:txBody>
      </p:sp>
      <p:sp>
        <p:nvSpPr>
          <p:cNvPr id="3" name="Content Placeholder 2"/>
          <p:cNvSpPr>
            <a:spLocks noGrp="1"/>
          </p:cNvSpPr>
          <p:nvPr>
            <p:ph sz="quarter" idx="1"/>
          </p:nvPr>
        </p:nvSpPr>
        <p:spPr>
          <a:xfrm>
            <a:off x="457200" y="1600200"/>
            <a:ext cx="8229600" cy="4876800"/>
          </a:xfrm>
        </p:spPr>
        <p:txBody>
          <a:bodyPr>
            <a:normAutofit fontScale="92500" lnSpcReduction="20000"/>
          </a:bodyPr>
          <a:lstStyle/>
          <a:p>
            <a:r>
              <a:rPr lang="en-US" dirty="0"/>
              <a:t>In contrast, the Roughnecks came from families of lower socioeconomic status, had poor reputations and grades in school, and were not careful about being caught when breaking the law. By being hostile and insolent whenever confronted by the police, the Roughnecks were easily labeled by others and themselves as “deviants.” In other words, while both groups committed crimes, the Saints were perceived to be “good” because of their polite behavior (which was attributed to their upper-class backgrounds) and the Roughnecks were seen as “bad” because of their insolent behavior (which was attributed to their lower-class backgrounds). As a result, the police always took action against the Roughnecks, but never against the Saints. </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Labeling Theory</a:t>
            </a:r>
            <a:endParaRPr lang="en-US" dirty="0"/>
          </a:p>
        </p:txBody>
      </p:sp>
      <p:sp>
        <p:nvSpPr>
          <p:cNvPr id="3" name="Content Placeholder 2"/>
          <p:cNvSpPr>
            <a:spLocks noGrp="1"/>
          </p:cNvSpPr>
          <p:nvPr>
            <p:ph sz="quarter" idx="1"/>
          </p:nvPr>
        </p:nvSpPr>
        <p:spPr>
          <a:xfrm>
            <a:off x="457200" y="1600200"/>
            <a:ext cx="8229600" cy="4876800"/>
          </a:xfrm>
        </p:spPr>
        <p:txBody>
          <a:bodyPr>
            <a:normAutofit/>
          </a:bodyPr>
          <a:lstStyle/>
          <a:p>
            <a:r>
              <a:rPr lang="en-US" dirty="0"/>
              <a:t>Proponents of labeling theory support the theory's emphasis on the role that the attitudes and reactions of others, not deviant acts </a:t>
            </a:r>
            <a:r>
              <a:rPr lang="en-US" i="1" dirty="0"/>
              <a:t>per se</a:t>
            </a:r>
            <a:r>
              <a:rPr lang="en-US" dirty="0"/>
              <a:t>, have on the development of deviance. </a:t>
            </a:r>
            <a:endParaRPr lang="en-US" dirty="0" smtClean="0"/>
          </a:p>
          <a:p>
            <a:r>
              <a:rPr lang="en-US" dirty="0" smtClean="0"/>
              <a:t>Critics </a:t>
            </a:r>
            <a:r>
              <a:rPr lang="en-US" dirty="0"/>
              <a:t>of labeling theory indicate that the theory only applies to a small number of deviants, because such people are actually caught and labeled as deviants. </a:t>
            </a:r>
            <a:endParaRPr lang="en-US" dirty="0" smtClean="0"/>
          </a:p>
          <a:p>
            <a:r>
              <a:rPr lang="en-US" dirty="0" smtClean="0"/>
              <a:t>Critics </a:t>
            </a:r>
            <a:r>
              <a:rPr lang="en-US" dirty="0"/>
              <a:t>also argue that the concepts in the theory are unclear and thus difficult to test scientifically.</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2" name="Picture 2"/>
          <p:cNvPicPr>
            <a:picLocks noGrp="1" noChangeAspect="1" noChangeArrowheads="1"/>
          </p:cNvPicPr>
          <p:nvPr>
            <p:ph sz="quarter" idx="1"/>
          </p:nvPr>
        </p:nvPicPr>
        <p:blipFill>
          <a:blip r:embed="rId2" cstate="print"/>
          <a:srcRect/>
          <a:stretch>
            <a:fillRect/>
          </a:stretch>
        </p:blipFill>
        <p:spPr bwMode="auto">
          <a:xfrm>
            <a:off x="2534309" y="1527175"/>
            <a:ext cx="4038869" cy="45720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Differential-Association </a:t>
            </a:r>
            <a:r>
              <a:rPr lang="en-US" b="1" dirty="0" smtClean="0"/>
              <a:t>Theory</a:t>
            </a:r>
            <a:endParaRPr lang="en-US" dirty="0"/>
          </a:p>
        </p:txBody>
      </p:sp>
      <p:sp>
        <p:nvSpPr>
          <p:cNvPr id="3" name="Content Placeholder 2"/>
          <p:cNvSpPr>
            <a:spLocks noGrp="1"/>
          </p:cNvSpPr>
          <p:nvPr>
            <p:ph sz="quarter" idx="1"/>
          </p:nvPr>
        </p:nvSpPr>
        <p:spPr/>
        <p:txBody>
          <a:bodyPr/>
          <a:lstStyle/>
          <a:p>
            <a:pPr lvl="0"/>
            <a:r>
              <a:rPr lang="en-US" b="1" dirty="0"/>
              <a:t>Edwin Sutherland</a:t>
            </a:r>
            <a:r>
              <a:rPr lang="en-US" dirty="0"/>
              <a:t> coined the phrase </a:t>
            </a:r>
            <a:r>
              <a:rPr lang="en-US" b="1" dirty="0"/>
              <a:t>differential association</a:t>
            </a:r>
            <a:r>
              <a:rPr lang="en-US" dirty="0"/>
              <a:t> to address the issue of how people </a:t>
            </a:r>
            <a:r>
              <a:rPr lang="en-US" i="1" dirty="0"/>
              <a:t>learn</a:t>
            </a:r>
            <a:r>
              <a:rPr lang="en-US" dirty="0"/>
              <a:t> deviance. </a:t>
            </a:r>
          </a:p>
          <a:p>
            <a:pPr lvl="1"/>
            <a:r>
              <a:rPr lang="en-US" dirty="0"/>
              <a:t>The environment plays a major role in deciding which norms people learn to violate. Specifically, people within a particular </a:t>
            </a:r>
            <a:r>
              <a:rPr lang="en-US" i="1" dirty="0"/>
              <a:t>reference group</a:t>
            </a:r>
            <a:r>
              <a:rPr lang="en-US" dirty="0"/>
              <a:t> provide norms of conformity and deviance, and thus heavily influence the way other people look at the world, including how they react. </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506" name="Picture 2"/>
          <p:cNvPicPr>
            <a:picLocks noGrp="1" noChangeAspect="1" noChangeArrowheads="1"/>
          </p:cNvPicPr>
          <p:nvPr>
            <p:ph sz="quarter" idx="1"/>
          </p:nvPr>
        </p:nvPicPr>
        <p:blipFill>
          <a:blip r:embed="rId2" cstate="print"/>
          <a:srcRect/>
          <a:stretch>
            <a:fillRect/>
          </a:stretch>
        </p:blipFill>
        <p:spPr bwMode="auto">
          <a:xfrm>
            <a:off x="2133600" y="1828800"/>
            <a:ext cx="5029200" cy="3527947"/>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2530" name="Picture 2"/>
          <p:cNvPicPr>
            <a:picLocks noGrp="1" noChangeAspect="1" noChangeArrowheads="1"/>
          </p:cNvPicPr>
          <p:nvPr>
            <p:ph sz="quarter" idx="1"/>
          </p:nvPr>
        </p:nvPicPr>
        <p:blipFill>
          <a:blip r:embed="rId2" cstate="print"/>
          <a:srcRect/>
          <a:stretch>
            <a:fillRect/>
          </a:stretch>
        </p:blipFill>
        <p:spPr bwMode="auto">
          <a:xfrm>
            <a:off x="3200400" y="1676400"/>
            <a:ext cx="2910681" cy="4373974"/>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sz="quarter" idx="1"/>
          </p:nvPr>
        </p:nvPicPr>
        <p:blipFill>
          <a:blip r:embed="rId2" cstate="print"/>
          <a:srcRect/>
          <a:stretch>
            <a:fillRect/>
          </a:stretch>
        </p:blipFill>
        <p:spPr bwMode="auto">
          <a:xfrm>
            <a:off x="152400" y="1981200"/>
            <a:ext cx="4800600" cy="3549869"/>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4953000" y="3886200"/>
            <a:ext cx="4191000" cy="2766060"/>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cstate="print"/>
          <a:srcRect/>
          <a:stretch>
            <a:fillRect/>
          </a:stretch>
        </p:blipFill>
        <p:spPr bwMode="auto">
          <a:xfrm>
            <a:off x="4953000" y="1295400"/>
            <a:ext cx="3866838" cy="2563881"/>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Differential-Association </a:t>
            </a:r>
            <a:r>
              <a:rPr lang="en-US" b="1" dirty="0" smtClean="0"/>
              <a:t>Theory</a:t>
            </a:r>
            <a:endParaRPr lang="en-US" dirty="0"/>
          </a:p>
        </p:txBody>
      </p:sp>
      <p:sp>
        <p:nvSpPr>
          <p:cNvPr id="3" name="Content Placeholder 2"/>
          <p:cNvSpPr>
            <a:spLocks noGrp="1"/>
          </p:cNvSpPr>
          <p:nvPr>
            <p:ph sz="quarter" idx="1"/>
          </p:nvPr>
        </p:nvSpPr>
        <p:spPr/>
        <p:txBody>
          <a:bodyPr/>
          <a:lstStyle/>
          <a:p>
            <a:r>
              <a:rPr lang="en-US" dirty="0"/>
              <a:t>People also learn their norms from various socializing agents—parents, teachers, ministers, family, friends, co-workers, and the media. In short, people learn criminal behavior, like other behaviors, from their </a:t>
            </a:r>
            <a:r>
              <a:rPr lang="en-US" u="sng" dirty="0"/>
              <a:t>interactions</a:t>
            </a:r>
            <a:r>
              <a:rPr lang="en-US" dirty="0"/>
              <a:t> with others, especially in intimate groups</a:t>
            </a:r>
          </a:p>
        </p:txBody>
      </p:sp>
      <p:pic>
        <p:nvPicPr>
          <p:cNvPr id="7171" name="Picture 3"/>
          <p:cNvPicPr>
            <a:picLocks noChangeAspect="1" noChangeArrowheads="1"/>
          </p:cNvPicPr>
          <p:nvPr/>
        </p:nvPicPr>
        <p:blipFill>
          <a:blip r:embed="rId2" cstate="print"/>
          <a:srcRect/>
          <a:stretch>
            <a:fillRect/>
          </a:stretch>
        </p:blipFill>
        <p:spPr bwMode="auto">
          <a:xfrm>
            <a:off x="3505200" y="3729990"/>
            <a:ext cx="2286000" cy="276606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Differential-Association </a:t>
            </a:r>
            <a:r>
              <a:rPr lang="en-US" b="1" dirty="0" smtClean="0"/>
              <a:t>Theory</a:t>
            </a:r>
            <a:endParaRPr lang="en-US" dirty="0"/>
          </a:p>
        </p:txBody>
      </p:sp>
      <p:sp>
        <p:nvSpPr>
          <p:cNvPr id="3" name="Content Placeholder 2"/>
          <p:cNvSpPr>
            <a:spLocks noGrp="1"/>
          </p:cNvSpPr>
          <p:nvPr>
            <p:ph sz="quarter" idx="1"/>
          </p:nvPr>
        </p:nvSpPr>
        <p:spPr/>
        <p:txBody>
          <a:bodyPr/>
          <a:lstStyle/>
          <a:p>
            <a:pPr lvl="0"/>
            <a:r>
              <a:rPr lang="en-US" dirty="0"/>
              <a:t>The differential-association theory applies to many types of deviant behavior. </a:t>
            </a:r>
          </a:p>
          <a:p>
            <a:pPr lvl="1"/>
            <a:r>
              <a:rPr lang="en-US" dirty="0"/>
              <a:t>For example, juvenile gangs provide an environment in which young people learn to become criminals. These gangs define themselves as countercultural and glorify violence, retaliation, and crime as means to achieving social status. Gang members learn to be deviant as they embrace and conform to their gang's norms.</a:t>
            </a:r>
          </a:p>
          <a:p>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3124200" y="4145947"/>
            <a:ext cx="4038600" cy="2712053"/>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Differential-Association </a:t>
            </a:r>
            <a:r>
              <a:rPr lang="en-US" b="1" dirty="0" smtClean="0"/>
              <a:t>Theory</a:t>
            </a:r>
            <a:endParaRPr lang="en-US" dirty="0"/>
          </a:p>
        </p:txBody>
      </p:sp>
      <p:sp>
        <p:nvSpPr>
          <p:cNvPr id="3" name="Content Placeholder 2"/>
          <p:cNvSpPr>
            <a:spLocks noGrp="1"/>
          </p:cNvSpPr>
          <p:nvPr>
            <p:ph sz="quarter" idx="1"/>
          </p:nvPr>
        </p:nvSpPr>
        <p:spPr/>
        <p:txBody>
          <a:bodyPr>
            <a:normAutofit/>
          </a:bodyPr>
          <a:lstStyle/>
          <a:p>
            <a:pPr lvl="0"/>
            <a:r>
              <a:rPr lang="en-US" dirty="0"/>
              <a:t>Differential-association theory has contributed to the field of criminology in its focus on the developmental nature of criminality. People learn deviance from the people with whom they associate. </a:t>
            </a:r>
            <a:endParaRPr lang="en-US" dirty="0" smtClean="0"/>
          </a:p>
          <a:p>
            <a:pPr lvl="0"/>
            <a:endParaRPr lang="en-US" dirty="0"/>
          </a:p>
          <a:p>
            <a:pPr lvl="0"/>
            <a:r>
              <a:rPr lang="en-US" dirty="0"/>
              <a:t>Critics of the differential-association theory, on the other hand, claim the vagueness of the theory's terminology does not lend itself to social science research methods or empirical validation.</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sz="quarter" idx="1"/>
          </p:nvPr>
        </p:nvPicPr>
        <p:blipFill>
          <a:blip r:embed="rId2" cstate="print"/>
          <a:srcRect/>
          <a:stretch>
            <a:fillRect/>
          </a:stretch>
        </p:blipFill>
        <p:spPr bwMode="auto">
          <a:xfrm>
            <a:off x="1981200" y="152400"/>
            <a:ext cx="5105400" cy="3240662"/>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cstate="print"/>
          <a:srcRect/>
          <a:stretch>
            <a:fillRect/>
          </a:stretch>
        </p:blipFill>
        <p:spPr bwMode="auto">
          <a:xfrm>
            <a:off x="2971800" y="3505200"/>
            <a:ext cx="3200400" cy="32004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Anomie </a:t>
            </a:r>
            <a:r>
              <a:rPr lang="en-US" b="1" dirty="0" smtClean="0"/>
              <a:t>Theory</a:t>
            </a:r>
            <a:endParaRPr lang="en-US" dirty="0"/>
          </a:p>
        </p:txBody>
      </p:sp>
      <p:sp>
        <p:nvSpPr>
          <p:cNvPr id="3" name="Content Placeholder 2"/>
          <p:cNvSpPr>
            <a:spLocks noGrp="1"/>
          </p:cNvSpPr>
          <p:nvPr>
            <p:ph sz="quarter" idx="1"/>
          </p:nvPr>
        </p:nvSpPr>
        <p:spPr>
          <a:xfrm>
            <a:off x="457200" y="1371600"/>
            <a:ext cx="8229600" cy="5181600"/>
          </a:xfrm>
        </p:spPr>
        <p:txBody>
          <a:bodyPr>
            <a:normAutofit lnSpcReduction="10000"/>
          </a:bodyPr>
          <a:lstStyle/>
          <a:p>
            <a:pPr lvl="0"/>
            <a:r>
              <a:rPr lang="en-US" b="1" i="1" dirty="0"/>
              <a:t>Anomie</a:t>
            </a:r>
            <a:r>
              <a:rPr lang="en-US" i="1" dirty="0"/>
              <a:t> refers to the confusion that arises when social norms conflict or don't even exist</a:t>
            </a:r>
            <a:r>
              <a:rPr lang="en-US" dirty="0"/>
              <a:t>. </a:t>
            </a:r>
          </a:p>
          <a:p>
            <a:pPr lvl="0"/>
            <a:r>
              <a:rPr lang="en-US" dirty="0"/>
              <a:t>In the 1960s, </a:t>
            </a:r>
            <a:r>
              <a:rPr lang="en-US" b="1" dirty="0"/>
              <a:t>Robert Merton</a:t>
            </a:r>
            <a:r>
              <a:rPr lang="en-US" dirty="0"/>
              <a:t> used the term to describe the differences between socially accepted goals and the availability of means to achieve those goals. </a:t>
            </a:r>
          </a:p>
          <a:p>
            <a:pPr lvl="1"/>
            <a:r>
              <a:rPr lang="en-US" dirty="0"/>
              <a:t>Merton stressed, for instance, that attaining wealth is a major goal of Americans, but not all Americans possess the means to do this, especially members of minority and disadvantaged groups. Those who find the “road to riches” closed to them experience anomie, because an obstacle has thwarted their pursuit of a socially approved goal. </a:t>
            </a:r>
            <a:r>
              <a:rPr lang="en-US" i="1" dirty="0"/>
              <a:t>When this happens, these individuals may employ deviant behaviors to attain their goals, retaliate against society, or merely “make a point.” </a:t>
            </a:r>
            <a:endParaRPr lang="en-US" dirty="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224</TotalTime>
  <Words>1353</Words>
  <Application>Microsoft Office PowerPoint</Application>
  <PresentationFormat>On-screen Show (4:3)</PresentationFormat>
  <Paragraphs>58</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Georgia</vt:lpstr>
      <vt:lpstr>Wingdings</vt:lpstr>
      <vt:lpstr>Wingdings 2</vt:lpstr>
      <vt:lpstr>Civic</vt:lpstr>
      <vt:lpstr>Social Deviance</vt:lpstr>
      <vt:lpstr>Social Deviance</vt:lpstr>
      <vt:lpstr>Differential-Association Theory</vt:lpstr>
      <vt:lpstr>PowerPoint Presentation</vt:lpstr>
      <vt:lpstr>Differential-Association Theory</vt:lpstr>
      <vt:lpstr>Differential-Association Theory</vt:lpstr>
      <vt:lpstr>Differential-Association Theory</vt:lpstr>
      <vt:lpstr>PowerPoint Presentation</vt:lpstr>
      <vt:lpstr>Anomie Theory</vt:lpstr>
      <vt:lpstr>PowerPoint Presentation</vt:lpstr>
      <vt:lpstr>PowerPoint Presentation</vt:lpstr>
      <vt:lpstr>Anomie Theory</vt:lpstr>
      <vt:lpstr>PowerPoint Presentation</vt:lpstr>
      <vt:lpstr>Control Theory</vt:lpstr>
      <vt:lpstr>PowerPoint Presentation</vt:lpstr>
      <vt:lpstr>PowerPoint Presentation</vt:lpstr>
      <vt:lpstr>PowerPoint Presentation</vt:lpstr>
      <vt:lpstr>PowerPoint Presentation</vt:lpstr>
      <vt:lpstr>Control Theory</vt:lpstr>
      <vt:lpstr>Control Theory</vt:lpstr>
      <vt:lpstr>Labeling Theory</vt:lpstr>
      <vt:lpstr>PowerPoint Presentation</vt:lpstr>
      <vt:lpstr>PowerPoint Presentation</vt:lpstr>
      <vt:lpstr>Labeling Theory</vt:lpstr>
      <vt:lpstr>PowerPoint Presentation</vt:lpstr>
      <vt:lpstr>Labeling Theory – Saints &amp; Roughnecks</vt:lpstr>
      <vt:lpstr>Labeling Theory – Saints &amp; Roughnecks</vt:lpstr>
      <vt:lpstr>Labeling Theory</vt:lpstr>
      <vt:lpstr>PowerPoint Presentation</vt:lpstr>
      <vt:lpstr>PowerPoint Presentation</vt:lpstr>
      <vt:lpstr>PowerPoint Presentation</vt:lpstr>
    </vt:vector>
  </TitlesOfParts>
  <Company>University of Kentucky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Deviance</dc:title>
  <dc:creator>MAJ</dc:creator>
  <cp:lastModifiedBy>Margaletta Smith</cp:lastModifiedBy>
  <cp:revision>10</cp:revision>
  <dcterms:created xsi:type="dcterms:W3CDTF">2010-12-14T01:59:31Z</dcterms:created>
  <dcterms:modified xsi:type="dcterms:W3CDTF">2016-11-30T00:47:43Z</dcterms:modified>
</cp:coreProperties>
</file>