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1" r:id="rId3"/>
    <p:sldId id="260" r:id="rId4"/>
    <p:sldId id="261" r:id="rId5"/>
    <p:sldId id="282" r:id="rId6"/>
    <p:sldId id="270" r:id="rId7"/>
    <p:sldId id="271" r:id="rId8"/>
    <p:sldId id="272" r:id="rId9"/>
    <p:sldId id="275" r:id="rId10"/>
    <p:sldId id="276"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00" autoAdjust="0"/>
  </p:normalViewPr>
  <p:slideViewPr>
    <p:cSldViewPr>
      <p:cViewPr varScale="1">
        <p:scale>
          <a:sx n="62" d="100"/>
          <a:sy n="62" d="100"/>
        </p:scale>
        <p:origin x="9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1C2BA-F867-4E7F-8778-02E95456ED54}" type="datetimeFigureOut">
              <a:rPr lang="en-US" smtClean="0"/>
              <a:t>9/3/2019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5692E-AA6C-42CC-AA13-E3717BD3B64F}" type="slidenum">
              <a:rPr lang="en-US" smtClean="0"/>
              <a:t>‹#›</a:t>
            </a:fld>
            <a:endParaRPr lang="en-US"/>
          </a:p>
        </p:txBody>
      </p:sp>
    </p:spTree>
    <p:extLst>
      <p:ext uri="{BB962C8B-B14F-4D97-AF65-F5344CB8AC3E}">
        <p14:creationId xmlns:p14="http://schemas.microsoft.com/office/powerpoint/2010/main" val="341277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5692E-AA6C-42CC-AA13-E3717BD3B64F}" type="slidenum">
              <a:rPr lang="en-US" smtClean="0"/>
              <a:t>2</a:t>
            </a:fld>
            <a:endParaRPr lang="en-US"/>
          </a:p>
        </p:txBody>
      </p:sp>
    </p:spTree>
    <p:extLst>
      <p:ext uri="{BB962C8B-B14F-4D97-AF65-F5344CB8AC3E}">
        <p14:creationId xmlns:p14="http://schemas.microsoft.com/office/powerpoint/2010/main" val="336630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F1FE59-6115-40ED-8CBA-D1310E0E3BCA}"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F1FE59-6115-40ED-8CBA-D1310E0E3BCA}"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F1FE59-6115-40ED-8CBA-D1310E0E3BCA}"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F1FE59-6115-40ED-8CBA-D1310E0E3BCA}"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1FE59-6115-40ED-8CBA-D1310E0E3BCA}"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F1FE59-6115-40ED-8CBA-D1310E0E3BCA}"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F1FE59-6115-40ED-8CBA-D1310E0E3BCA}"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F1FE59-6115-40ED-8CBA-D1310E0E3BCA}"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1FE59-6115-40ED-8CBA-D1310E0E3BCA}"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1FE59-6115-40ED-8CBA-D1310E0E3BCA}"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1FE59-6115-40ED-8CBA-D1310E0E3BCA}"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2514D-7AC0-4EED-AC07-DF12FE1295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1FE59-6115-40ED-8CBA-D1310E0E3BCA}" type="datetimeFigureOut">
              <a:rPr lang="en-US" smtClean="0"/>
              <a:t>9/3/2019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2514D-7AC0-4EED-AC07-DF12FE12950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Autofit/>
          </a:bodyPr>
          <a:lstStyle/>
          <a:p>
            <a:r>
              <a:rPr lang="en-US" sz="8800" b="1" dirty="0"/>
              <a:t>The Settlement of New England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t>Tensions Build</a:t>
            </a:r>
          </a:p>
        </p:txBody>
      </p:sp>
      <p:sp>
        <p:nvSpPr>
          <p:cNvPr id="3" name="Content Placeholder 2"/>
          <p:cNvSpPr>
            <a:spLocks noGrp="1"/>
          </p:cNvSpPr>
          <p:nvPr>
            <p:ph sz="half" idx="1"/>
          </p:nvPr>
        </p:nvSpPr>
        <p:spPr/>
        <p:txBody>
          <a:bodyPr>
            <a:normAutofit fontScale="92500" lnSpcReduction="10000"/>
          </a:bodyPr>
          <a:lstStyle/>
          <a:p>
            <a:r>
              <a:rPr lang="en-US" dirty="0"/>
              <a:t>Generally, New England native tribes and their white neighbors lived together peacefully, engaging in trade</a:t>
            </a:r>
          </a:p>
          <a:p>
            <a:r>
              <a:rPr lang="en-US" dirty="0"/>
              <a:t>As time passed, however, white settlers increasingly encroached on native lands and the colonial governments began to demand that natives obey their laws</a:t>
            </a:r>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3074" name="Picture 2" descr="http://www.drybonesproject.com/blog/D06B05_3.gif"/>
          <p:cNvPicPr>
            <a:picLocks noChangeAspect="1" noChangeArrowheads="1"/>
          </p:cNvPicPr>
          <p:nvPr/>
        </p:nvPicPr>
        <p:blipFill>
          <a:blip r:embed="rId2" cstate="print"/>
          <a:srcRect/>
          <a:stretch>
            <a:fillRect/>
          </a:stretch>
        </p:blipFill>
        <p:spPr bwMode="auto">
          <a:xfrm>
            <a:off x="4800600" y="1371600"/>
            <a:ext cx="3581400" cy="51930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King Philip’s War</a:t>
            </a:r>
          </a:p>
        </p:txBody>
      </p:sp>
      <p:sp>
        <p:nvSpPr>
          <p:cNvPr id="3" name="Content Placeholder 2"/>
          <p:cNvSpPr>
            <a:spLocks noGrp="1"/>
          </p:cNvSpPr>
          <p:nvPr>
            <p:ph sz="half" idx="1"/>
          </p:nvPr>
        </p:nvSpPr>
        <p:spPr/>
        <p:txBody>
          <a:bodyPr>
            <a:normAutofit fontScale="77500" lnSpcReduction="20000"/>
          </a:bodyPr>
          <a:lstStyle/>
          <a:p>
            <a:r>
              <a:rPr lang="en-US" dirty="0"/>
              <a:t>In 1675, Plymouth colony arrested, tried, and executed 3 </a:t>
            </a:r>
            <a:r>
              <a:rPr lang="en-US" dirty="0" err="1"/>
              <a:t>Wampanoags</a:t>
            </a:r>
            <a:r>
              <a:rPr lang="en-US" dirty="0"/>
              <a:t> for murder, leading to an attack by the natives</a:t>
            </a:r>
          </a:p>
          <a:p>
            <a:r>
              <a:rPr lang="en-US" dirty="0"/>
              <a:t>This led to a brutal war between whites and natives, known as King Philip’s War (King Philip was the name given by settlers to the Indian chief </a:t>
            </a:r>
            <a:r>
              <a:rPr lang="en-US" dirty="0" err="1"/>
              <a:t>Metacomet</a:t>
            </a:r>
            <a:r>
              <a:rPr lang="en-US" dirty="0"/>
              <a:t>)</a:t>
            </a:r>
          </a:p>
          <a:p>
            <a:r>
              <a:rPr lang="en-US" dirty="0"/>
              <a:t>By 1678, New England’s native population had been defeated and driven west, leaving the region in the hands of the settlers</a:t>
            </a:r>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2050" name="Picture 2" descr="image of Metacom"/>
          <p:cNvPicPr>
            <a:picLocks noChangeAspect="1" noChangeArrowheads="1"/>
          </p:cNvPicPr>
          <p:nvPr/>
        </p:nvPicPr>
        <p:blipFill>
          <a:blip r:embed="rId2" cstate="print"/>
          <a:srcRect/>
          <a:stretch>
            <a:fillRect/>
          </a:stretch>
        </p:blipFill>
        <p:spPr bwMode="auto">
          <a:xfrm>
            <a:off x="4800600" y="1600200"/>
            <a:ext cx="3800475" cy="4695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311B0D-387F-49C3-9667-405941206719}"/>
              </a:ext>
            </a:extLst>
          </p:cNvPr>
          <p:cNvGraphicFramePr>
            <a:graphicFrameLocks noGrp="1"/>
          </p:cNvGraphicFramePr>
          <p:nvPr>
            <p:extLst>
              <p:ext uri="{D42A27DB-BD31-4B8C-83A1-F6EECF244321}">
                <p14:modId xmlns:p14="http://schemas.microsoft.com/office/powerpoint/2010/main" val="1202276756"/>
              </p:ext>
            </p:extLst>
          </p:nvPr>
        </p:nvGraphicFramePr>
        <p:xfrm>
          <a:off x="219670" y="166518"/>
          <a:ext cx="8704660" cy="6595056"/>
        </p:xfrm>
        <a:graphic>
          <a:graphicData uri="http://schemas.openxmlformats.org/drawingml/2006/table">
            <a:tbl>
              <a:tblPr>
                <a:tableStyleId>{284E427A-3D55-4303-BF80-6455036E1DE7}</a:tableStyleId>
              </a:tblPr>
              <a:tblGrid>
                <a:gridCol w="1934171">
                  <a:extLst>
                    <a:ext uri="{9D8B030D-6E8A-4147-A177-3AD203B41FA5}">
                      <a16:colId xmlns:a16="http://schemas.microsoft.com/office/drawing/2014/main" val="20000"/>
                    </a:ext>
                  </a:extLst>
                </a:gridCol>
                <a:gridCol w="1612021">
                  <a:extLst>
                    <a:ext uri="{9D8B030D-6E8A-4147-A177-3AD203B41FA5}">
                      <a16:colId xmlns:a16="http://schemas.microsoft.com/office/drawing/2014/main" val="20001"/>
                    </a:ext>
                  </a:extLst>
                </a:gridCol>
                <a:gridCol w="1491938">
                  <a:extLst>
                    <a:ext uri="{9D8B030D-6E8A-4147-A177-3AD203B41FA5}">
                      <a16:colId xmlns:a16="http://schemas.microsoft.com/office/drawing/2014/main" val="20002"/>
                    </a:ext>
                  </a:extLst>
                </a:gridCol>
                <a:gridCol w="3666530">
                  <a:extLst>
                    <a:ext uri="{9D8B030D-6E8A-4147-A177-3AD203B41FA5}">
                      <a16:colId xmlns:a16="http://schemas.microsoft.com/office/drawing/2014/main" val="20003"/>
                    </a:ext>
                  </a:extLst>
                </a:gridCol>
              </a:tblGrid>
              <a:tr h="642793">
                <a:tc>
                  <a:txBody>
                    <a:bodyPr/>
                    <a:lstStyle/>
                    <a:p>
                      <a:pPr algn="l" rtl="0" fontAlgn="t">
                        <a:spcBef>
                          <a:spcPts val="0"/>
                        </a:spcBef>
                        <a:spcAft>
                          <a:spcPts val="0"/>
                        </a:spcAft>
                      </a:pPr>
                      <a:r>
                        <a:rPr lang="en-US" sz="1800" dirty="0">
                          <a:effectLst/>
                        </a:rPr>
                        <a:t>Colony</a:t>
                      </a:r>
                    </a:p>
                  </a:txBody>
                  <a:tcPr marL="71447" marR="71447" marT="71424" marB="71424"/>
                </a:tc>
                <a:tc>
                  <a:txBody>
                    <a:bodyPr/>
                    <a:lstStyle/>
                    <a:p>
                      <a:pPr algn="l" rtl="0" fontAlgn="t">
                        <a:spcBef>
                          <a:spcPts val="0"/>
                        </a:spcBef>
                        <a:spcAft>
                          <a:spcPts val="0"/>
                        </a:spcAft>
                      </a:pPr>
                      <a:r>
                        <a:rPr lang="en-US" sz="1800" dirty="0">
                          <a:effectLst/>
                        </a:rPr>
                        <a:t>Founder</a:t>
                      </a:r>
                    </a:p>
                  </a:txBody>
                  <a:tcPr marL="71447" marR="71447" marT="71424" marB="71424"/>
                </a:tc>
                <a:tc>
                  <a:txBody>
                    <a:bodyPr/>
                    <a:lstStyle/>
                    <a:p>
                      <a:pPr algn="l" rtl="0" fontAlgn="t">
                        <a:spcBef>
                          <a:spcPts val="0"/>
                        </a:spcBef>
                        <a:spcAft>
                          <a:spcPts val="0"/>
                        </a:spcAft>
                      </a:pPr>
                      <a:r>
                        <a:rPr lang="en-US" sz="1800">
                          <a:effectLst/>
                        </a:rPr>
                        <a:t>Reason Founded</a:t>
                      </a:r>
                    </a:p>
                  </a:txBody>
                  <a:tcPr marL="71447" marR="71447" marT="71424" marB="71424"/>
                </a:tc>
                <a:tc>
                  <a:txBody>
                    <a:bodyPr/>
                    <a:lstStyle/>
                    <a:p>
                      <a:pPr algn="l" rtl="0" fontAlgn="t">
                        <a:spcBef>
                          <a:spcPts val="0"/>
                        </a:spcBef>
                        <a:spcAft>
                          <a:spcPts val="0"/>
                        </a:spcAft>
                      </a:pPr>
                      <a:r>
                        <a:rPr lang="en-US" sz="1800">
                          <a:effectLst/>
                        </a:rPr>
                        <a:t>Other notes</a:t>
                      </a:r>
                    </a:p>
                  </a:txBody>
                  <a:tcPr marL="71447" marR="71447" marT="71424" marB="71424"/>
                </a:tc>
                <a:extLst>
                  <a:ext uri="{0D108BD9-81ED-4DB2-BD59-A6C34878D82A}">
                    <a16:rowId xmlns:a16="http://schemas.microsoft.com/office/drawing/2014/main" val="10000"/>
                  </a:ext>
                </a:extLst>
              </a:tr>
              <a:tr h="3200843">
                <a:tc>
                  <a:txBody>
                    <a:bodyPr/>
                    <a:lstStyle/>
                    <a:p>
                      <a:pPr algn="l" rtl="0" fontAlgn="t">
                        <a:spcBef>
                          <a:spcPts val="0"/>
                        </a:spcBef>
                        <a:spcAft>
                          <a:spcPts val="0"/>
                        </a:spcAft>
                      </a:pPr>
                      <a:r>
                        <a:rPr lang="en-US" sz="1800" dirty="0">
                          <a:effectLst/>
                        </a:rPr>
                        <a:t>Massachusetts</a:t>
                      </a:r>
                    </a:p>
                  </a:txBody>
                  <a:tcPr marL="71447" marR="71447" marT="71424" marB="71424"/>
                </a:tc>
                <a:tc>
                  <a:txBody>
                    <a:bodyPr/>
                    <a:lstStyle/>
                    <a:p>
                      <a:pPr algn="l" rtl="0" fontAlgn="t"/>
                      <a:r>
                        <a:rPr lang="en-US" sz="1800" dirty="0">
                          <a:effectLst/>
                        </a:rPr>
                        <a:t> Plymouth- William Bradford</a:t>
                      </a:r>
                    </a:p>
                    <a:p>
                      <a:pPr algn="l" rtl="0" fontAlgn="t"/>
                      <a:endParaRPr lang="en-US" sz="1800" dirty="0">
                        <a:effectLst/>
                      </a:endParaRPr>
                    </a:p>
                  </a:txBody>
                  <a:tcPr marL="71447" marR="71447" marT="71424" marB="71424"/>
                </a:tc>
                <a:tc>
                  <a:txBody>
                    <a:bodyPr/>
                    <a:lstStyle/>
                    <a:p>
                      <a:pPr algn="l" rtl="0" fontAlgn="t"/>
                      <a:r>
                        <a:rPr lang="en-US" sz="1800" dirty="0">
                          <a:effectLst/>
                        </a:rPr>
                        <a:t> religious</a:t>
                      </a:r>
                      <a:r>
                        <a:rPr lang="en-US" sz="1800" baseline="0" dirty="0">
                          <a:effectLst/>
                        </a:rPr>
                        <a:t> freedom</a:t>
                      </a:r>
                      <a:endParaRPr lang="en-US" sz="1800" dirty="0">
                        <a:effectLst/>
                      </a:endParaRPr>
                    </a:p>
                  </a:txBody>
                  <a:tcPr marL="71447" marR="71447" marT="71424" marB="71424"/>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rPr>
                        <a:t>Separatist-</a:t>
                      </a:r>
                      <a:r>
                        <a:rPr lang="en-US" sz="1800" baseline="0" dirty="0">
                          <a:effectLst/>
                        </a:rPr>
                        <a:t> separate from Church of England. Flee to Holland then in 1620 decided to leave. Founded Plymouth colony. (Pilgrims). </a:t>
                      </a:r>
                    </a:p>
                    <a:p>
                      <a:pPr algn="l" rtl="0" fontAlgn="t"/>
                      <a:r>
                        <a:rPr lang="en-US" sz="1800" baseline="0" dirty="0">
                          <a:effectLst/>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t> </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t>Originally set sail for VA but experienced hardships: blown off course, food ran out, much illness, 1 death</a:t>
                      </a:r>
                    </a:p>
                    <a:p>
                      <a:pPr algn="l" rtl="0" fontAlgn="t"/>
                      <a:endParaRPr lang="en-US" sz="1800" baseline="0" dirty="0">
                        <a:effectLst/>
                      </a:endParaRPr>
                    </a:p>
                    <a:p>
                      <a:pPr algn="l" rtl="0" fontAlgn="t"/>
                      <a:r>
                        <a:rPr lang="en-US" sz="1800" baseline="0" dirty="0">
                          <a:effectLst/>
                        </a:rPr>
                        <a:t> Before landed all settlers signed Mayflower Compact in which all colonist will obey and abide by government laws. ( Democratic Form of government)</a:t>
                      </a:r>
                    </a:p>
                    <a:p>
                      <a:pPr algn="l" rtl="0" fontAlgn="t"/>
                      <a:endParaRPr lang="en-US" sz="1800" baseline="0" dirty="0">
                        <a:effectLst/>
                      </a:endParaRPr>
                    </a:p>
                    <a:p>
                      <a:pPr algn="l" rtl="0" fontAlgn="t"/>
                      <a:r>
                        <a:rPr lang="en-US" sz="1800" baseline="0" dirty="0">
                          <a:effectLst/>
                        </a:rPr>
                        <a:t>Planned on staying; built shelter but plagued killed half of settler in first 6 months.</a:t>
                      </a:r>
                    </a:p>
                    <a:p>
                      <a:pPr algn="l" rtl="0" fontAlgn="t"/>
                      <a:endParaRPr lang="en-US" sz="1800" baseline="0" dirty="0">
                        <a:effectLst/>
                      </a:endParaRPr>
                    </a:p>
                  </a:txBody>
                  <a:tcPr marL="71447" marR="71447" marT="71424" marB="71424"/>
                </a:tc>
                <a:extLst>
                  <a:ext uri="{0D108BD9-81ED-4DB2-BD59-A6C34878D82A}">
                    <a16:rowId xmlns:a16="http://schemas.microsoft.com/office/drawing/2014/main" val="10001"/>
                  </a:ext>
                </a:extLst>
              </a:tr>
            </a:tbl>
          </a:graphicData>
        </a:graphic>
      </p:graphicFrame>
      <p:pic>
        <p:nvPicPr>
          <p:cNvPr id="3" name="Picture 2" descr="http://aventalearning.com/content168staging/2008AmHistA/unit1/images/HIS02-69.20326.jpg">
            <a:extLst>
              <a:ext uri="{FF2B5EF4-FFF2-40B4-BE49-F238E27FC236}">
                <a16:creationId xmlns:a16="http://schemas.microsoft.com/office/drawing/2014/main" id="{90096676-6F3F-483E-8AC8-B4F311DBAA31}"/>
              </a:ext>
            </a:extLst>
          </p:cNvPr>
          <p:cNvPicPr>
            <a:picLocks noChangeAspect="1" noChangeArrowheads="1"/>
          </p:cNvPicPr>
          <p:nvPr/>
        </p:nvPicPr>
        <p:blipFill>
          <a:blip r:embed="rId3" cstate="print"/>
          <a:srcRect/>
          <a:stretch>
            <a:fillRect/>
          </a:stretch>
        </p:blipFill>
        <p:spPr bwMode="auto">
          <a:xfrm>
            <a:off x="69705" y="1905000"/>
            <a:ext cx="2080957" cy="2514600"/>
          </a:xfrm>
          <a:prstGeom prst="rect">
            <a:avLst/>
          </a:prstGeom>
          <a:noFill/>
        </p:spPr>
      </p:pic>
      <p:pic>
        <p:nvPicPr>
          <p:cNvPr id="6" name="Picture 8" descr="http://3.bp.blogspot.com/-DDhl-oXdo0g/TsbVU28EWbI/AAAAAAAAAEc/aQjJg4lsA8I/s400/Mayflower+II.jpg">
            <a:extLst>
              <a:ext uri="{FF2B5EF4-FFF2-40B4-BE49-F238E27FC236}">
                <a16:creationId xmlns:a16="http://schemas.microsoft.com/office/drawing/2014/main" id="{3384536A-E8DE-40CB-B575-80D9B7AEFDCC}"/>
              </a:ext>
            </a:extLst>
          </p:cNvPr>
          <p:cNvPicPr>
            <a:picLocks noChangeAspect="1" noChangeArrowheads="1"/>
          </p:cNvPicPr>
          <p:nvPr/>
        </p:nvPicPr>
        <p:blipFill>
          <a:blip r:embed="rId4" cstate="print"/>
          <a:srcRect/>
          <a:stretch>
            <a:fillRect/>
          </a:stretch>
        </p:blipFill>
        <p:spPr bwMode="auto">
          <a:xfrm>
            <a:off x="69705" y="4419600"/>
            <a:ext cx="1933575" cy="2305610"/>
          </a:xfrm>
          <a:prstGeom prst="rect">
            <a:avLst/>
          </a:prstGeom>
          <a:noFill/>
        </p:spPr>
      </p:pic>
      <p:pic>
        <p:nvPicPr>
          <p:cNvPr id="7" name="Picture 2" descr="File:Mayflower Compact Bradford.jpg">
            <a:extLst>
              <a:ext uri="{FF2B5EF4-FFF2-40B4-BE49-F238E27FC236}">
                <a16:creationId xmlns:a16="http://schemas.microsoft.com/office/drawing/2014/main" id="{7A9D48BF-911D-49F2-BFA9-94C14A5CA34D}"/>
              </a:ext>
            </a:extLst>
          </p:cNvPr>
          <p:cNvPicPr>
            <a:picLocks noChangeAspect="1" noChangeArrowheads="1"/>
          </p:cNvPicPr>
          <p:nvPr/>
        </p:nvPicPr>
        <p:blipFill>
          <a:blip r:embed="rId5" cstate="print"/>
          <a:srcRect/>
          <a:stretch>
            <a:fillRect/>
          </a:stretch>
        </p:blipFill>
        <p:spPr bwMode="auto">
          <a:xfrm>
            <a:off x="1828800" y="2415004"/>
            <a:ext cx="2897889" cy="4114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Squanto</a:t>
            </a:r>
          </a:p>
        </p:txBody>
      </p:sp>
      <p:sp>
        <p:nvSpPr>
          <p:cNvPr id="3" name="Content Placeholder 2"/>
          <p:cNvSpPr>
            <a:spLocks noGrp="1"/>
          </p:cNvSpPr>
          <p:nvPr>
            <p:ph sz="half" idx="1"/>
          </p:nvPr>
        </p:nvSpPr>
        <p:spPr/>
        <p:txBody>
          <a:bodyPr>
            <a:normAutofit fontScale="85000" lnSpcReduction="10000"/>
          </a:bodyPr>
          <a:lstStyle/>
          <a:p>
            <a:r>
              <a:rPr lang="en-US" dirty="0"/>
              <a:t>A friendly Native American took pity on the settlers and instructed them in farming corn and how to locate good fishing grounds</a:t>
            </a:r>
          </a:p>
          <a:p>
            <a:r>
              <a:rPr lang="en-US" dirty="0"/>
              <a:t>Squanto had once been captured by English traders and had lived in England, so he spoke English </a:t>
            </a:r>
          </a:p>
          <a:p>
            <a:r>
              <a:rPr lang="en-US" dirty="0"/>
              <a:t>Squanto also negotiated a peace agreement between the settlers and the local tribes</a:t>
            </a:r>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19458" name="Picture 2" descr="http://ia.media-imdb.com/images/M/MV5BMTc4MDkzNjgyOV5BMl5BanBnXkFtZTcwNDg2NTYyMQ@@._V1_SY317_CR4,0,214,317_.jpg"/>
          <p:cNvPicPr>
            <a:picLocks noChangeAspect="1" noChangeArrowheads="1"/>
          </p:cNvPicPr>
          <p:nvPr/>
        </p:nvPicPr>
        <p:blipFill>
          <a:blip r:embed="rId2" cstate="print"/>
          <a:srcRect/>
          <a:stretch>
            <a:fillRect/>
          </a:stretch>
        </p:blipFill>
        <p:spPr bwMode="auto">
          <a:xfrm>
            <a:off x="4953000" y="1371600"/>
            <a:ext cx="3530139" cy="52292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First Thanksgiving?</a:t>
            </a:r>
          </a:p>
        </p:txBody>
      </p:sp>
      <p:sp>
        <p:nvSpPr>
          <p:cNvPr id="3" name="Content Placeholder 2"/>
          <p:cNvSpPr>
            <a:spLocks noGrp="1"/>
          </p:cNvSpPr>
          <p:nvPr>
            <p:ph sz="half" idx="1"/>
          </p:nvPr>
        </p:nvSpPr>
        <p:spPr/>
        <p:txBody>
          <a:bodyPr>
            <a:normAutofit fontScale="85000" lnSpcReduction="20000"/>
          </a:bodyPr>
          <a:lstStyle/>
          <a:p>
            <a:r>
              <a:rPr lang="en-US" dirty="0"/>
              <a:t>The Pilgrims celebrated their one-year anniversary of survival and their alliance with the local Natives by holding a “Thanksgiving” festival, sometime in autumn 1621</a:t>
            </a:r>
          </a:p>
          <a:p>
            <a:r>
              <a:rPr lang="en-US" dirty="0"/>
              <a:t>Virginia settlers, however, had begun recognizing a “thanksgiving” holiday as early as 1619, and Spanish settlers in Florida had celebrated as early as the 1540s</a:t>
            </a:r>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18434" name="Picture 2" descr="http://chickletsinthekitchen.com/wp-content/uploads/2011/11/The-First-Thanksgiving-.jpg"/>
          <p:cNvPicPr>
            <a:picLocks noChangeAspect="1" noChangeArrowheads="1"/>
          </p:cNvPicPr>
          <p:nvPr/>
        </p:nvPicPr>
        <p:blipFill>
          <a:blip r:embed="rId2" cstate="print"/>
          <a:srcRect/>
          <a:stretch>
            <a:fillRect/>
          </a:stretch>
        </p:blipFill>
        <p:spPr bwMode="auto">
          <a:xfrm>
            <a:off x="4495800" y="1676400"/>
            <a:ext cx="4320771" cy="43624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6F21ED2-1D0C-4AC0-BE67-9035900C41B2}"/>
              </a:ext>
            </a:extLst>
          </p:cNvPr>
          <p:cNvGraphicFramePr>
            <a:graphicFrameLocks noGrp="1"/>
          </p:cNvGraphicFramePr>
          <p:nvPr>
            <p:extLst>
              <p:ext uri="{D42A27DB-BD31-4B8C-83A1-F6EECF244321}">
                <p14:modId xmlns:p14="http://schemas.microsoft.com/office/powerpoint/2010/main" val="1542231732"/>
              </p:ext>
            </p:extLst>
          </p:nvPr>
        </p:nvGraphicFramePr>
        <p:xfrm>
          <a:off x="266700" y="213096"/>
          <a:ext cx="8610600" cy="5711136"/>
        </p:xfrm>
        <a:graphic>
          <a:graphicData uri="http://schemas.openxmlformats.org/drawingml/2006/table">
            <a:tbl>
              <a:tblPr>
                <a:tableStyleId>{284E427A-3D55-4303-BF80-6455036E1DE7}</a:tableStyleId>
              </a:tblPr>
              <a:tblGrid>
                <a:gridCol w="1345436">
                  <a:extLst>
                    <a:ext uri="{9D8B030D-6E8A-4147-A177-3AD203B41FA5}">
                      <a16:colId xmlns:a16="http://schemas.microsoft.com/office/drawing/2014/main" val="20000"/>
                    </a:ext>
                  </a:extLst>
                </a:gridCol>
                <a:gridCol w="1473964">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4191000">
                  <a:extLst>
                    <a:ext uri="{9D8B030D-6E8A-4147-A177-3AD203B41FA5}">
                      <a16:colId xmlns:a16="http://schemas.microsoft.com/office/drawing/2014/main" val="20003"/>
                    </a:ext>
                  </a:extLst>
                </a:gridCol>
              </a:tblGrid>
              <a:tr h="0">
                <a:tc>
                  <a:txBody>
                    <a:bodyPr/>
                    <a:lstStyle/>
                    <a:p>
                      <a:pPr algn="ctr" rtl="0" fontAlgn="t">
                        <a:spcBef>
                          <a:spcPts val="0"/>
                        </a:spcBef>
                        <a:spcAft>
                          <a:spcPts val="0"/>
                        </a:spcAft>
                      </a:pPr>
                      <a:r>
                        <a:rPr lang="en-US" sz="1800" b="1" dirty="0">
                          <a:effectLst/>
                        </a:rPr>
                        <a:t>Colony</a:t>
                      </a:r>
                    </a:p>
                  </a:txBody>
                  <a:tcPr marL="71447" marR="71447" marT="71424" marB="71424"/>
                </a:tc>
                <a:tc>
                  <a:txBody>
                    <a:bodyPr/>
                    <a:lstStyle/>
                    <a:p>
                      <a:pPr algn="ctr" rtl="0" fontAlgn="t">
                        <a:spcBef>
                          <a:spcPts val="0"/>
                        </a:spcBef>
                        <a:spcAft>
                          <a:spcPts val="0"/>
                        </a:spcAft>
                      </a:pPr>
                      <a:r>
                        <a:rPr lang="en-US" sz="1800" b="1" dirty="0">
                          <a:effectLst/>
                        </a:rPr>
                        <a:t>Founder</a:t>
                      </a:r>
                    </a:p>
                  </a:txBody>
                  <a:tcPr marL="71447" marR="71447" marT="71424" marB="71424"/>
                </a:tc>
                <a:tc>
                  <a:txBody>
                    <a:bodyPr/>
                    <a:lstStyle/>
                    <a:p>
                      <a:pPr algn="ctr" rtl="0" fontAlgn="t">
                        <a:spcBef>
                          <a:spcPts val="0"/>
                        </a:spcBef>
                        <a:spcAft>
                          <a:spcPts val="0"/>
                        </a:spcAft>
                      </a:pPr>
                      <a:r>
                        <a:rPr lang="en-US" sz="1800" b="1" dirty="0">
                          <a:effectLst/>
                        </a:rPr>
                        <a:t>Reason Founded</a:t>
                      </a:r>
                    </a:p>
                  </a:txBody>
                  <a:tcPr marL="71447" marR="71447" marT="71424" marB="71424"/>
                </a:tc>
                <a:tc>
                  <a:txBody>
                    <a:bodyPr/>
                    <a:lstStyle/>
                    <a:p>
                      <a:pPr algn="ctr" rtl="0" fontAlgn="t">
                        <a:spcBef>
                          <a:spcPts val="0"/>
                        </a:spcBef>
                        <a:spcAft>
                          <a:spcPts val="0"/>
                        </a:spcAft>
                      </a:pPr>
                      <a:r>
                        <a:rPr lang="en-US" sz="1800" b="1" dirty="0">
                          <a:effectLst/>
                        </a:rPr>
                        <a:t>Other notes</a:t>
                      </a:r>
                    </a:p>
                  </a:txBody>
                  <a:tcPr marL="71447" marR="71447" marT="71424" marB="71424"/>
                </a:tc>
                <a:extLst>
                  <a:ext uri="{0D108BD9-81ED-4DB2-BD59-A6C34878D82A}">
                    <a16:rowId xmlns:a16="http://schemas.microsoft.com/office/drawing/2014/main" val="10000"/>
                  </a:ext>
                </a:extLst>
              </a:tr>
              <a:tr h="3200843">
                <a:tc>
                  <a:txBody>
                    <a:bodyPr/>
                    <a:lstStyle/>
                    <a:p>
                      <a:pPr rtl="0" fontAlgn="t">
                        <a:spcBef>
                          <a:spcPts val="0"/>
                        </a:spcBef>
                        <a:spcAft>
                          <a:spcPts val="0"/>
                        </a:spcAft>
                      </a:pPr>
                      <a:r>
                        <a:rPr lang="en-US" sz="2000" dirty="0">
                          <a:effectLst/>
                        </a:rPr>
                        <a:t>Massachusetts</a:t>
                      </a:r>
                    </a:p>
                  </a:txBody>
                  <a:tcPr marL="71447" marR="71447" marT="71424" marB="71424"/>
                </a:tc>
                <a:tc>
                  <a:txBody>
                    <a:bodyPr/>
                    <a:lstStyle/>
                    <a:p>
                      <a:pPr rtl="0" fontAlgn="t"/>
                      <a:r>
                        <a:rPr lang="en-US" sz="2000" dirty="0">
                          <a:effectLst/>
                        </a:rPr>
                        <a:t> MA</a:t>
                      </a:r>
                      <a:r>
                        <a:rPr lang="en-US" sz="2000" baseline="0" dirty="0">
                          <a:effectLst/>
                        </a:rPr>
                        <a:t> Bay Company- John Winthrop</a:t>
                      </a:r>
                      <a:endParaRPr lang="en-US" sz="2000" dirty="0">
                        <a:effectLst/>
                      </a:endParaRPr>
                    </a:p>
                    <a:p>
                      <a:pPr rtl="0" fontAlgn="t"/>
                      <a:endParaRPr lang="en-US" sz="2000" dirty="0">
                        <a:effectLst/>
                      </a:endParaRPr>
                    </a:p>
                  </a:txBody>
                  <a:tcPr marL="71447" marR="71447" marT="71424" marB="71424"/>
                </a:tc>
                <a:tc>
                  <a:txBody>
                    <a:bodyPr/>
                    <a:lstStyle/>
                    <a:p>
                      <a:pPr rtl="0" fontAlgn="t"/>
                      <a:r>
                        <a:rPr lang="en-US" sz="2000" dirty="0">
                          <a:effectLst/>
                        </a:rPr>
                        <a:t> religious</a:t>
                      </a:r>
                      <a:r>
                        <a:rPr lang="en-US" sz="2000" baseline="0" dirty="0">
                          <a:effectLst/>
                        </a:rPr>
                        <a:t> freedom</a:t>
                      </a:r>
                    </a:p>
                    <a:p>
                      <a:pPr rtl="0" fontAlgn="t"/>
                      <a:endParaRPr lang="en-US" sz="2000" dirty="0">
                        <a:effectLst/>
                      </a:endParaRPr>
                    </a:p>
                  </a:txBody>
                  <a:tcPr marL="71447" marR="71447" marT="71424" marB="71424"/>
                </a:tc>
                <a:tc>
                  <a:txBody>
                    <a:bodyPr/>
                    <a:lstStyle/>
                    <a:p>
                      <a:pPr marL="342900" indent="-342900" rtl="0" fontAlgn="t">
                        <a:buFont typeface="Arial" panose="020B0604020202020204" pitchFamily="34" charset="0"/>
                        <a:buChar char="•"/>
                      </a:pPr>
                      <a:r>
                        <a:rPr lang="en-US" sz="2000" baseline="0" dirty="0">
                          <a:effectLst/>
                        </a:rPr>
                        <a:t>Led 900 settlers to colony.</a:t>
                      </a:r>
                    </a:p>
                    <a:p>
                      <a:pPr marL="342900" indent="-342900" rtl="0" fontAlgn="t">
                        <a:buFont typeface="Arial" panose="020B0604020202020204" pitchFamily="34" charset="0"/>
                        <a:buChar char="•"/>
                      </a:pPr>
                      <a:r>
                        <a:rPr lang="en-US" sz="2000" baseline="0" dirty="0">
                          <a:effectLst/>
                        </a:rPr>
                        <a:t>Puritans- wanted to reform church.</a:t>
                      </a:r>
                    </a:p>
                    <a:p>
                      <a:pPr marL="342900" indent="-342900" rtl="0" fontAlgn="t">
                        <a:buFont typeface="Arial" panose="020B0604020202020204" pitchFamily="34" charset="0"/>
                        <a:buChar char="•"/>
                      </a:pPr>
                      <a:r>
                        <a:rPr lang="en-US" sz="2000" baseline="0" dirty="0">
                          <a:effectLst/>
                        </a:rPr>
                        <a:t>“ A City Upon a Hill”</a:t>
                      </a:r>
                    </a:p>
                    <a:p>
                      <a:pPr marL="342900" indent="-342900" rtl="0" fontAlgn="t">
                        <a:buFont typeface="Arial" panose="020B0604020202020204" pitchFamily="34" charset="0"/>
                        <a:buChar char="•"/>
                      </a:pPr>
                      <a:r>
                        <a:rPr lang="en-US" sz="2000" baseline="0" dirty="0">
                          <a:effectLst/>
                        </a:rPr>
                        <a:t>Religiously strict; only white men with property could vote, owned stock in MA Bay CO. &amp; paid taxes. </a:t>
                      </a:r>
                    </a:p>
                    <a:p>
                      <a:pPr marL="342900" indent="-342900">
                        <a:buFont typeface="Arial" panose="020B0604020202020204" pitchFamily="34" charset="0"/>
                        <a:buChar char="•"/>
                      </a:pPr>
                      <a:r>
                        <a:rPr lang="en-US" sz="2000" dirty="0"/>
                        <a:t>Church attendance was required by law; taxes were used to support the church; gambling, blasphemy, adultery, and drunkenness were all severely punished</a:t>
                      </a:r>
                    </a:p>
                    <a:p>
                      <a:pPr marL="342900" indent="-342900">
                        <a:buFont typeface="Arial" panose="020B0604020202020204" pitchFamily="34" charset="0"/>
                        <a:buChar char="•"/>
                      </a:pPr>
                      <a:r>
                        <a:rPr lang="en-US" sz="2000" dirty="0"/>
                        <a:t>Heretics (those who disagreed with the church) were banished from the colony</a:t>
                      </a:r>
                    </a:p>
                    <a:p>
                      <a:pPr marL="342900" indent="-342900" rtl="0" fontAlgn="t">
                        <a:buFont typeface="Arial" panose="020B0604020202020204" pitchFamily="34" charset="0"/>
                        <a:buChar char="•"/>
                      </a:pPr>
                      <a:endParaRPr lang="en-US" sz="2000" baseline="0" dirty="0">
                        <a:effectLst/>
                      </a:endParaRPr>
                    </a:p>
                    <a:p>
                      <a:pPr marL="342900" indent="-342900" rtl="0" fontAlgn="t">
                        <a:buFont typeface="Arial" panose="020B0604020202020204" pitchFamily="34" charset="0"/>
                        <a:buChar char="•"/>
                      </a:pPr>
                      <a:endParaRPr lang="en-US" sz="2000" baseline="0" dirty="0">
                        <a:effectLst/>
                      </a:endParaRPr>
                    </a:p>
                  </a:txBody>
                  <a:tcPr marL="71447" marR="71447" marT="71424" marB="71424"/>
                </a:tc>
                <a:extLst>
                  <a:ext uri="{0D108BD9-81ED-4DB2-BD59-A6C34878D82A}">
                    <a16:rowId xmlns:a16="http://schemas.microsoft.com/office/drawing/2014/main" val="10001"/>
                  </a:ext>
                </a:extLst>
              </a:tr>
            </a:tbl>
          </a:graphicData>
        </a:graphic>
      </p:graphicFrame>
      <p:pic>
        <p:nvPicPr>
          <p:cNvPr id="3" name="Picture 2" descr="File:JohnWinthropColorPortrait.jpg">
            <a:extLst>
              <a:ext uri="{FF2B5EF4-FFF2-40B4-BE49-F238E27FC236}">
                <a16:creationId xmlns:a16="http://schemas.microsoft.com/office/drawing/2014/main" id="{3E8D1327-9730-40C6-A49E-8C4340707AC0}"/>
              </a:ext>
            </a:extLst>
          </p:cNvPr>
          <p:cNvPicPr>
            <a:picLocks noChangeAspect="1" noChangeArrowheads="1"/>
          </p:cNvPicPr>
          <p:nvPr/>
        </p:nvPicPr>
        <p:blipFill>
          <a:blip r:embed="rId2" cstate="print"/>
          <a:srcRect/>
          <a:stretch>
            <a:fillRect/>
          </a:stretch>
        </p:blipFill>
        <p:spPr bwMode="auto">
          <a:xfrm>
            <a:off x="0" y="3789336"/>
            <a:ext cx="2531625" cy="3044125"/>
          </a:xfrm>
          <a:prstGeom prst="rect">
            <a:avLst/>
          </a:prstGeom>
          <a:noFill/>
        </p:spPr>
      </p:pic>
      <p:pic>
        <p:nvPicPr>
          <p:cNvPr id="4" name="Picture 2" descr="http://theloveforhistory.com/wp-content/uploads/2011/06/pillory_stocks.jpg">
            <a:extLst>
              <a:ext uri="{FF2B5EF4-FFF2-40B4-BE49-F238E27FC236}">
                <a16:creationId xmlns:a16="http://schemas.microsoft.com/office/drawing/2014/main" id="{71E5CF1F-F49D-4749-B53D-8965FC9A1D8D}"/>
              </a:ext>
            </a:extLst>
          </p:cNvPr>
          <p:cNvPicPr>
            <a:picLocks noChangeAspect="1" noChangeArrowheads="1"/>
          </p:cNvPicPr>
          <p:nvPr/>
        </p:nvPicPr>
        <p:blipFill>
          <a:blip r:embed="rId3" cstate="print"/>
          <a:srcRect/>
          <a:stretch>
            <a:fillRect/>
          </a:stretch>
        </p:blipFill>
        <p:spPr bwMode="auto">
          <a:xfrm>
            <a:off x="2209800" y="2667000"/>
            <a:ext cx="2362200" cy="3362167"/>
          </a:xfrm>
          <a:prstGeom prst="rect">
            <a:avLst/>
          </a:prstGeom>
          <a:noFill/>
        </p:spPr>
      </p:pic>
    </p:spTree>
    <p:extLst>
      <p:ext uri="{BB962C8B-B14F-4D97-AF65-F5344CB8AC3E}">
        <p14:creationId xmlns:p14="http://schemas.microsoft.com/office/powerpoint/2010/main" val="99991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D487A9-E310-41AA-A551-2F6032F368B7}"/>
              </a:ext>
            </a:extLst>
          </p:cNvPr>
          <p:cNvGraphicFramePr>
            <a:graphicFrameLocks noGrp="1"/>
          </p:cNvGraphicFramePr>
          <p:nvPr>
            <p:ph sz="half" idx="2"/>
            <p:extLst>
              <p:ext uri="{D42A27DB-BD31-4B8C-83A1-F6EECF244321}">
                <p14:modId xmlns:p14="http://schemas.microsoft.com/office/powerpoint/2010/main" val="4031809085"/>
              </p:ext>
            </p:extLst>
          </p:nvPr>
        </p:nvGraphicFramePr>
        <p:xfrm>
          <a:off x="153046" y="228824"/>
          <a:ext cx="8837908" cy="5358985"/>
        </p:xfrm>
        <a:graphic>
          <a:graphicData uri="http://schemas.openxmlformats.org/drawingml/2006/table">
            <a:tbl>
              <a:tblPr>
                <a:tableStyleId>{284E427A-3D55-4303-BF80-6455036E1DE7}</a:tableStyleId>
              </a:tblPr>
              <a:tblGrid>
                <a:gridCol w="1599554">
                  <a:extLst>
                    <a:ext uri="{9D8B030D-6E8A-4147-A177-3AD203B41FA5}">
                      <a16:colId xmlns:a16="http://schemas.microsoft.com/office/drawing/2014/main" val="3606439583"/>
                    </a:ext>
                  </a:extLst>
                </a:gridCol>
                <a:gridCol w="1524000">
                  <a:extLst>
                    <a:ext uri="{9D8B030D-6E8A-4147-A177-3AD203B41FA5}">
                      <a16:colId xmlns:a16="http://schemas.microsoft.com/office/drawing/2014/main" val="840563073"/>
                    </a:ext>
                  </a:extLst>
                </a:gridCol>
                <a:gridCol w="1676400">
                  <a:extLst>
                    <a:ext uri="{9D8B030D-6E8A-4147-A177-3AD203B41FA5}">
                      <a16:colId xmlns:a16="http://schemas.microsoft.com/office/drawing/2014/main" val="529373950"/>
                    </a:ext>
                  </a:extLst>
                </a:gridCol>
                <a:gridCol w="4037954">
                  <a:extLst>
                    <a:ext uri="{9D8B030D-6E8A-4147-A177-3AD203B41FA5}">
                      <a16:colId xmlns:a16="http://schemas.microsoft.com/office/drawing/2014/main" val="3050673412"/>
                    </a:ext>
                  </a:extLst>
                </a:gridCol>
              </a:tblGrid>
              <a:tr h="505035">
                <a:tc>
                  <a:txBody>
                    <a:bodyPr/>
                    <a:lstStyle/>
                    <a:p>
                      <a:pPr algn="ctr" rtl="0" fontAlgn="t">
                        <a:spcBef>
                          <a:spcPts val="0"/>
                        </a:spcBef>
                        <a:spcAft>
                          <a:spcPts val="0"/>
                        </a:spcAft>
                      </a:pPr>
                      <a:r>
                        <a:rPr lang="en-US" sz="1800" b="1" dirty="0">
                          <a:effectLst/>
                        </a:rPr>
                        <a:t>Colony</a:t>
                      </a:r>
                    </a:p>
                  </a:txBody>
                  <a:tcPr marL="95251" marR="95251" marT="95255" marB="95255"/>
                </a:tc>
                <a:tc>
                  <a:txBody>
                    <a:bodyPr/>
                    <a:lstStyle/>
                    <a:p>
                      <a:pPr algn="ctr" rtl="0" fontAlgn="t"/>
                      <a:r>
                        <a:rPr lang="en-US" sz="1800" b="1" dirty="0">
                          <a:effectLst/>
                        </a:rPr>
                        <a:t>Founder</a:t>
                      </a:r>
                    </a:p>
                  </a:txBody>
                  <a:tcPr marL="95251" marR="95251" marT="95255" marB="95255"/>
                </a:tc>
                <a:tc>
                  <a:txBody>
                    <a:bodyPr/>
                    <a:lstStyle/>
                    <a:p>
                      <a:pPr algn="ctr" rtl="0" fontAlgn="t"/>
                      <a:r>
                        <a:rPr lang="en-US" sz="1800" b="1" dirty="0">
                          <a:effectLst/>
                        </a:rPr>
                        <a:t>Reason</a:t>
                      </a:r>
                    </a:p>
                  </a:txBody>
                  <a:tcPr marL="95251" marR="95251" marT="95255" marB="95255"/>
                </a:tc>
                <a:tc>
                  <a:txBody>
                    <a:bodyPr/>
                    <a:lstStyle/>
                    <a:p>
                      <a:pPr algn="ctr" rtl="0" fontAlgn="t"/>
                      <a:r>
                        <a:rPr lang="en-US" sz="1800" b="1" dirty="0">
                          <a:effectLst/>
                        </a:rPr>
                        <a:t>Information</a:t>
                      </a:r>
                    </a:p>
                  </a:txBody>
                  <a:tcPr marL="95251" marR="95251" marT="95255" marB="95255"/>
                </a:tc>
                <a:extLst>
                  <a:ext uri="{0D108BD9-81ED-4DB2-BD59-A6C34878D82A}">
                    <a16:rowId xmlns:a16="http://schemas.microsoft.com/office/drawing/2014/main" val="2786507657"/>
                  </a:ext>
                </a:extLst>
              </a:tr>
              <a:tr h="4121728">
                <a:tc>
                  <a:txBody>
                    <a:bodyPr/>
                    <a:lstStyle/>
                    <a:p>
                      <a:pPr rtl="0" fontAlgn="t">
                        <a:spcBef>
                          <a:spcPts val="0"/>
                        </a:spcBef>
                        <a:spcAft>
                          <a:spcPts val="0"/>
                        </a:spcAft>
                      </a:pPr>
                      <a:r>
                        <a:rPr lang="en-US" sz="1800" dirty="0">
                          <a:effectLst/>
                        </a:rPr>
                        <a:t>Rhode Island</a:t>
                      </a:r>
                    </a:p>
                  </a:txBody>
                  <a:tcPr marL="95251" marR="95251" marT="95255" marB="95255"/>
                </a:tc>
                <a:tc>
                  <a:txBody>
                    <a:bodyPr/>
                    <a:lstStyle/>
                    <a:p>
                      <a:pPr rtl="0" fontAlgn="t"/>
                      <a:r>
                        <a:rPr lang="en-US" sz="1800" dirty="0">
                          <a:effectLst/>
                        </a:rPr>
                        <a:t> Roger Williams</a:t>
                      </a:r>
                    </a:p>
                    <a:p>
                      <a:pPr rtl="0" fontAlgn="t"/>
                      <a:r>
                        <a:rPr lang="en-US" sz="1800" dirty="0">
                          <a:effectLst/>
                        </a:rPr>
                        <a:t>&amp; Anne Hutchinson</a:t>
                      </a:r>
                    </a:p>
                  </a:txBody>
                  <a:tcPr marL="95251" marR="95251" marT="95255" marB="95255"/>
                </a:tc>
                <a:tc>
                  <a:txBody>
                    <a:bodyPr/>
                    <a:lstStyle/>
                    <a:p>
                      <a:pPr rtl="0" fontAlgn="t"/>
                      <a:r>
                        <a:rPr lang="en-US" sz="1800" dirty="0">
                          <a:effectLst/>
                        </a:rPr>
                        <a:t> religious freedom</a:t>
                      </a:r>
                    </a:p>
                  </a:txBody>
                  <a:tcPr marL="95251" marR="95251" marT="95255" marB="9525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aseline="0" dirty="0">
                          <a:effectLst/>
                        </a:rPr>
                        <a:t>Wanted all to worship freely.</a:t>
                      </a:r>
                    </a:p>
                    <a:p>
                      <a:pPr rtl="0" fontAlgn="t"/>
                      <a:r>
                        <a:rPr lang="en-US" sz="1800" dirty="0">
                          <a:effectLst/>
                        </a:rPr>
                        <a:t>Banned from colony due to heresy.</a:t>
                      </a:r>
                    </a:p>
                    <a:p>
                      <a:pPr rtl="0" fontAlgn="t"/>
                      <a:r>
                        <a:rPr lang="en-US" sz="1800" dirty="0">
                          <a:effectLst/>
                        </a:rPr>
                        <a:t>Williams- Believed Puritan</a:t>
                      </a:r>
                      <a:r>
                        <a:rPr lang="en-US" sz="1800" baseline="0" dirty="0">
                          <a:effectLst/>
                        </a:rPr>
                        <a:t> church had to much power, gov’t &amp; church should be separate, and gov’t should promote peace but not promote one particular religion.  (Providence)</a:t>
                      </a:r>
                    </a:p>
                    <a:p>
                      <a:pPr fontAlgn="auto">
                        <a:spcAft>
                          <a:spcPts val="0"/>
                        </a:spcAft>
                        <a:defRPr/>
                      </a:pPr>
                      <a:endParaRPr lang="en-US" sz="1800" baseline="0" dirty="0">
                        <a:effectLst/>
                      </a:endParaRPr>
                    </a:p>
                    <a:p>
                      <a:pPr fontAlgn="auto">
                        <a:spcAft>
                          <a:spcPts val="0"/>
                        </a:spcAft>
                        <a:defRPr/>
                      </a:pPr>
                      <a:r>
                        <a:rPr lang="en-US" sz="1800" baseline="0" dirty="0">
                          <a:effectLst/>
                        </a:rPr>
                        <a:t>Hutchinson- believed </a:t>
                      </a:r>
                      <a:r>
                        <a:rPr lang="en-US" dirty="0"/>
                        <a:t>Claimed that God spoke to her and revealed to her which ministers were correct and which  wrong (founded town of Portsmouth).</a:t>
                      </a:r>
                    </a:p>
                    <a:p>
                      <a:pPr fontAlgn="auto">
                        <a:spcAft>
                          <a:spcPts val="0"/>
                        </a:spcAft>
                        <a:defRPr/>
                      </a:pPr>
                      <a:r>
                        <a:rPr lang="en-US" dirty="0"/>
                        <a:t>Puritans believed that God only spoke through the Bible; Hutchinson was convicted of heresy and banished</a:t>
                      </a:r>
                    </a:p>
                    <a:p>
                      <a:pPr rtl="0" fontAlgn="t"/>
                      <a:endParaRPr lang="en-US" sz="1800" baseline="0" dirty="0">
                        <a:effectLst/>
                      </a:endParaRPr>
                    </a:p>
                    <a:p>
                      <a:pPr rtl="0" fontAlgn="t"/>
                      <a:endParaRPr lang="en-US" sz="1800" dirty="0">
                        <a:effectLst/>
                      </a:endParaRPr>
                    </a:p>
                  </a:txBody>
                  <a:tcPr marL="95251" marR="95251" marT="95255" marB="95255"/>
                </a:tc>
                <a:extLst>
                  <a:ext uri="{0D108BD9-81ED-4DB2-BD59-A6C34878D82A}">
                    <a16:rowId xmlns:a16="http://schemas.microsoft.com/office/drawing/2014/main" val="49691098"/>
                  </a:ext>
                </a:extLst>
              </a:tr>
            </a:tbl>
          </a:graphicData>
        </a:graphic>
      </p:graphicFrame>
      <p:pic>
        <p:nvPicPr>
          <p:cNvPr id="9218" name="Picture 2" descr="http://upload.wikimedia.org/wikipedia/commons/8/87/Rhode_Island_1644_to_1658.png"/>
          <p:cNvPicPr>
            <a:picLocks noChangeAspect="1" noChangeArrowheads="1"/>
          </p:cNvPicPr>
          <p:nvPr/>
        </p:nvPicPr>
        <p:blipFill>
          <a:blip r:embed="rId2" cstate="print"/>
          <a:srcRect/>
          <a:stretch>
            <a:fillRect/>
          </a:stretch>
        </p:blipFill>
        <p:spPr bwMode="auto">
          <a:xfrm>
            <a:off x="24539" y="1752600"/>
            <a:ext cx="2894954" cy="2979430"/>
          </a:xfrm>
          <a:prstGeom prst="rect">
            <a:avLst/>
          </a:prstGeom>
          <a:noFill/>
        </p:spPr>
      </p:pic>
      <p:pic>
        <p:nvPicPr>
          <p:cNvPr id="11" name="Picture 2" descr="http://upload.wikimedia.org/wikipedia/commons/c/c8/Anne_Hutchinson_statue.jpeg">
            <a:extLst>
              <a:ext uri="{FF2B5EF4-FFF2-40B4-BE49-F238E27FC236}">
                <a16:creationId xmlns:a16="http://schemas.microsoft.com/office/drawing/2014/main" id="{BA54ADFE-8D42-4797-A8F5-463063A9DE9C}"/>
              </a:ext>
            </a:extLst>
          </p:cNvPr>
          <p:cNvPicPr>
            <a:picLocks noChangeAspect="1" noChangeArrowheads="1"/>
          </p:cNvPicPr>
          <p:nvPr/>
        </p:nvPicPr>
        <p:blipFill>
          <a:blip r:embed="rId3" cstate="print"/>
          <a:srcRect/>
          <a:stretch>
            <a:fillRect/>
          </a:stretch>
        </p:blipFill>
        <p:spPr bwMode="auto">
          <a:xfrm>
            <a:off x="0" y="4343400"/>
            <a:ext cx="2132954" cy="2488818"/>
          </a:xfrm>
          <a:prstGeom prst="rect">
            <a:avLst/>
          </a:prstGeom>
          <a:noFill/>
        </p:spPr>
      </p:pic>
      <p:pic>
        <p:nvPicPr>
          <p:cNvPr id="12" name="Picture 2" descr="File:Roger Williams statue by Franklin Simmons.jpg">
            <a:extLst>
              <a:ext uri="{FF2B5EF4-FFF2-40B4-BE49-F238E27FC236}">
                <a16:creationId xmlns:a16="http://schemas.microsoft.com/office/drawing/2014/main" id="{5459005A-A988-4C67-BAE3-D4135C722521}"/>
              </a:ext>
            </a:extLst>
          </p:cNvPr>
          <p:cNvPicPr>
            <a:picLocks noChangeAspect="1" noChangeArrowheads="1"/>
          </p:cNvPicPr>
          <p:nvPr/>
        </p:nvPicPr>
        <p:blipFill>
          <a:blip r:embed="rId4" cstate="print"/>
          <a:srcRect/>
          <a:stretch>
            <a:fillRect/>
          </a:stretch>
        </p:blipFill>
        <p:spPr bwMode="auto">
          <a:xfrm>
            <a:off x="2132954" y="4343400"/>
            <a:ext cx="2610496" cy="24888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E297E67-CE7E-4FE0-B43A-704E15980C62}"/>
              </a:ext>
            </a:extLst>
          </p:cNvPr>
          <p:cNvGraphicFramePr>
            <a:graphicFrameLocks noGrp="1"/>
          </p:cNvGraphicFramePr>
          <p:nvPr>
            <p:ph sz="half" idx="2"/>
            <p:extLst>
              <p:ext uri="{D42A27DB-BD31-4B8C-83A1-F6EECF244321}">
                <p14:modId xmlns:p14="http://schemas.microsoft.com/office/powerpoint/2010/main" val="1352021851"/>
              </p:ext>
            </p:extLst>
          </p:nvPr>
        </p:nvGraphicFramePr>
        <p:xfrm>
          <a:off x="228600" y="266736"/>
          <a:ext cx="8686800" cy="4251888"/>
        </p:xfrm>
        <a:graphic>
          <a:graphicData uri="http://schemas.openxmlformats.org/drawingml/2006/table">
            <a:tbl>
              <a:tblPr>
                <a:tableStyleId>{284E427A-3D55-4303-BF80-6455036E1DE7}</a:tableStyleId>
              </a:tblPr>
              <a:tblGrid>
                <a:gridCol w="1371600">
                  <a:extLst>
                    <a:ext uri="{9D8B030D-6E8A-4147-A177-3AD203B41FA5}">
                      <a16:colId xmlns:a16="http://schemas.microsoft.com/office/drawing/2014/main" val="1173850722"/>
                    </a:ext>
                  </a:extLst>
                </a:gridCol>
                <a:gridCol w="1371600">
                  <a:extLst>
                    <a:ext uri="{9D8B030D-6E8A-4147-A177-3AD203B41FA5}">
                      <a16:colId xmlns:a16="http://schemas.microsoft.com/office/drawing/2014/main" val="2065997135"/>
                    </a:ext>
                  </a:extLst>
                </a:gridCol>
                <a:gridCol w="1524000">
                  <a:extLst>
                    <a:ext uri="{9D8B030D-6E8A-4147-A177-3AD203B41FA5}">
                      <a16:colId xmlns:a16="http://schemas.microsoft.com/office/drawing/2014/main" val="456480863"/>
                    </a:ext>
                  </a:extLst>
                </a:gridCol>
                <a:gridCol w="4419600">
                  <a:extLst>
                    <a:ext uri="{9D8B030D-6E8A-4147-A177-3AD203B41FA5}">
                      <a16:colId xmlns:a16="http://schemas.microsoft.com/office/drawing/2014/main" val="4107256963"/>
                    </a:ext>
                  </a:extLst>
                </a:gridCol>
              </a:tblGrid>
              <a:tr h="495264">
                <a:tc>
                  <a:txBody>
                    <a:bodyPr/>
                    <a:lstStyle/>
                    <a:p>
                      <a:pPr algn="ctr" rtl="0" fontAlgn="t">
                        <a:spcBef>
                          <a:spcPts val="0"/>
                        </a:spcBef>
                        <a:spcAft>
                          <a:spcPts val="0"/>
                        </a:spcAft>
                      </a:pPr>
                      <a:r>
                        <a:rPr lang="en-US" sz="1800" b="1" dirty="0">
                          <a:effectLst/>
                        </a:rPr>
                        <a:t>Colony</a:t>
                      </a:r>
                    </a:p>
                  </a:txBody>
                  <a:tcPr marL="95262" marR="95262" marT="95232" marB="95232"/>
                </a:tc>
                <a:tc>
                  <a:txBody>
                    <a:bodyPr/>
                    <a:lstStyle/>
                    <a:p>
                      <a:pPr algn="ctr" rtl="0" fontAlgn="t"/>
                      <a:r>
                        <a:rPr lang="en-US" sz="1800" b="1" dirty="0">
                          <a:effectLst/>
                        </a:rPr>
                        <a:t>Founder</a:t>
                      </a:r>
                    </a:p>
                  </a:txBody>
                  <a:tcPr marL="95262" marR="95262" marT="95232" marB="95232"/>
                </a:tc>
                <a:tc>
                  <a:txBody>
                    <a:bodyPr/>
                    <a:lstStyle/>
                    <a:p>
                      <a:pPr algn="ctr" rtl="0" fontAlgn="t"/>
                      <a:r>
                        <a:rPr lang="en-US" sz="1800" b="1" dirty="0">
                          <a:effectLst/>
                        </a:rPr>
                        <a:t>Reason</a:t>
                      </a:r>
                    </a:p>
                  </a:txBody>
                  <a:tcPr marL="95262" marR="95262" marT="95232" marB="95232"/>
                </a:tc>
                <a:tc>
                  <a:txBody>
                    <a:bodyPr/>
                    <a:lstStyle/>
                    <a:p>
                      <a:pPr algn="ctr" rtl="0" fontAlgn="t"/>
                      <a:r>
                        <a:rPr lang="en-US" sz="1800" b="1" dirty="0">
                          <a:effectLst/>
                        </a:rPr>
                        <a:t>Information</a:t>
                      </a:r>
                    </a:p>
                  </a:txBody>
                  <a:tcPr marL="95262" marR="95262" marT="95232" marB="95232"/>
                </a:tc>
                <a:extLst>
                  <a:ext uri="{0D108BD9-81ED-4DB2-BD59-A6C34878D82A}">
                    <a16:rowId xmlns:a16="http://schemas.microsoft.com/office/drawing/2014/main" val="1902416612"/>
                  </a:ext>
                </a:extLst>
              </a:tr>
              <a:tr h="1836340">
                <a:tc>
                  <a:txBody>
                    <a:bodyPr/>
                    <a:lstStyle/>
                    <a:p>
                      <a:pPr rtl="0" fontAlgn="t">
                        <a:spcBef>
                          <a:spcPts val="0"/>
                        </a:spcBef>
                        <a:spcAft>
                          <a:spcPts val="0"/>
                        </a:spcAft>
                      </a:pPr>
                      <a:r>
                        <a:rPr lang="en-US" sz="1800" dirty="0">
                          <a:effectLst/>
                        </a:rPr>
                        <a:t>Connecticut</a:t>
                      </a:r>
                    </a:p>
                  </a:txBody>
                  <a:tcPr marL="95262" marR="95262" marT="95232" marB="95232"/>
                </a:tc>
                <a:tc>
                  <a:txBody>
                    <a:bodyPr/>
                    <a:lstStyle/>
                    <a:p>
                      <a:pPr rtl="0" fontAlgn="t"/>
                      <a:r>
                        <a:rPr lang="en-US" sz="1800" dirty="0">
                          <a:effectLst/>
                        </a:rPr>
                        <a:t> Thomas Hooker- Puritan Minister</a:t>
                      </a:r>
                    </a:p>
                  </a:txBody>
                  <a:tcPr marL="95262" marR="95262" marT="95232" marB="95232"/>
                </a:tc>
                <a:tc>
                  <a:txBody>
                    <a:bodyPr/>
                    <a:lstStyle/>
                    <a:p>
                      <a:pPr rtl="0" fontAlgn="t"/>
                      <a:r>
                        <a:rPr lang="en-US" sz="1800" dirty="0">
                          <a:effectLst/>
                        </a:rPr>
                        <a:t> dissatisfied</a:t>
                      </a:r>
                      <a:r>
                        <a:rPr lang="en-US" sz="1800" baseline="0" dirty="0">
                          <a:effectLst/>
                        </a:rPr>
                        <a:t> with laws in MA.</a:t>
                      </a:r>
                      <a:endParaRPr lang="en-US" sz="1800" dirty="0">
                        <a:effectLst/>
                      </a:endParaRPr>
                    </a:p>
                  </a:txBody>
                  <a:tcPr marL="95262" marR="95262" marT="95232" marB="9523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Hooker and his followers were frustrated with their inability to find good land in Massachusetts and by the requirement that one must hold stock in the Bay Company in order to vote</a:t>
                      </a:r>
                    </a:p>
                    <a:p>
                      <a:pPr rtl="0" fontAlgn="t"/>
                      <a:r>
                        <a:rPr lang="en-US" sz="1800" dirty="0">
                          <a:effectLst/>
                        </a:rPr>
                        <a:t> </a:t>
                      </a:r>
                    </a:p>
                    <a:p>
                      <a:pPr rtl="0" fontAlgn="t"/>
                      <a:r>
                        <a:rPr lang="en-US" sz="1800" dirty="0">
                          <a:effectLst/>
                        </a:rPr>
                        <a:t>Upset with voting participation</a:t>
                      </a:r>
                      <a:r>
                        <a:rPr lang="en-US" sz="1800" baseline="0" dirty="0">
                          <a:effectLst/>
                        </a:rPr>
                        <a:t> in MA.  Believed all men should have the right to vote. </a:t>
                      </a:r>
                    </a:p>
                    <a:p>
                      <a:pPr rtl="0" fontAlgn="t"/>
                      <a:endParaRPr lang="en-US" sz="1800" baseline="0" dirty="0">
                        <a:effectLst/>
                      </a:endParaRPr>
                    </a:p>
                    <a:p>
                      <a:pPr rtl="0" fontAlgn="t"/>
                      <a:r>
                        <a:rPr lang="en-US" sz="1800" baseline="0" dirty="0">
                          <a:effectLst/>
                        </a:rPr>
                        <a:t>Fundamental Orders of Connecticut-first written constitution in the American Colonies. (Allowed all white men to vote)</a:t>
                      </a:r>
                      <a:endParaRPr lang="en-US" sz="1800" dirty="0">
                        <a:effectLst/>
                      </a:endParaRPr>
                    </a:p>
                  </a:txBody>
                  <a:tcPr marL="95262" marR="95262" marT="95232" marB="95232"/>
                </a:tc>
                <a:extLst>
                  <a:ext uri="{0D108BD9-81ED-4DB2-BD59-A6C34878D82A}">
                    <a16:rowId xmlns:a16="http://schemas.microsoft.com/office/drawing/2014/main" val="1173814228"/>
                  </a:ext>
                </a:extLst>
              </a:tr>
            </a:tbl>
          </a:graphicData>
        </a:graphic>
      </p:graphicFrame>
      <p:pic>
        <p:nvPicPr>
          <p:cNvPr id="8194" name="Picture 2" descr="File:Hooker.jpg"/>
          <p:cNvPicPr>
            <a:picLocks noChangeAspect="1" noChangeArrowheads="1"/>
          </p:cNvPicPr>
          <p:nvPr/>
        </p:nvPicPr>
        <p:blipFill>
          <a:blip r:embed="rId2" cstate="print"/>
          <a:srcRect/>
          <a:stretch>
            <a:fillRect/>
          </a:stretch>
        </p:blipFill>
        <p:spPr bwMode="auto">
          <a:xfrm>
            <a:off x="457200" y="2283454"/>
            <a:ext cx="3581400" cy="44703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B0BE01-C168-4E36-BCF1-5E8FC1C97B75}"/>
              </a:ext>
            </a:extLst>
          </p:cNvPr>
          <p:cNvGraphicFramePr>
            <a:graphicFrameLocks noGrp="1"/>
          </p:cNvGraphicFramePr>
          <p:nvPr>
            <p:ph sz="half" idx="2"/>
            <p:extLst>
              <p:ext uri="{D42A27DB-BD31-4B8C-83A1-F6EECF244321}">
                <p14:modId xmlns:p14="http://schemas.microsoft.com/office/powerpoint/2010/main" val="449376547"/>
              </p:ext>
            </p:extLst>
          </p:nvPr>
        </p:nvGraphicFramePr>
        <p:xfrm>
          <a:off x="76200" y="228600"/>
          <a:ext cx="8962878" cy="3724248"/>
        </p:xfrm>
        <a:graphic>
          <a:graphicData uri="http://schemas.openxmlformats.org/drawingml/2006/table">
            <a:tbl>
              <a:tblPr>
                <a:tableStyleId>{284E427A-3D55-4303-BF80-6455036E1DE7}</a:tableStyleId>
              </a:tblPr>
              <a:tblGrid>
                <a:gridCol w="1748496">
                  <a:extLst>
                    <a:ext uri="{9D8B030D-6E8A-4147-A177-3AD203B41FA5}">
                      <a16:colId xmlns:a16="http://schemas.microsoft.com/office/drawing/2014/main" val="59095043"/>
                    </a:ext>
                  </a:extLst>
                </a:gridCol>
                <a:gridCol w="1752600">
                  <a:extLst>
                    <a:ext uri="{9D8B030D-6E8A-4147-A177-3AD203B41FA5}">
                      <a16:colId xmlns:a16="http://schemas.microsoft.com/office/drawing/2014/main" val="3571303550"/>
                    </a:ext>
                  </a:extLst>
                </a:gridCol>
                <a:gridCol w="1828800">
                  <a:extLst>
                    <a:ext uri="{9D8B030D-6E8A-4147-A177-3AD203B41FA5}">
                      <a16:colId xmlns:a16="http://schemas.microsoft.com/office/drawing/2014/main" val="4271342758"/>
                    </a:ext>
                  </a:extLst>
                </a:gridCol>
                <a:gridCol w="3632982">
                  <a:extLst>
                    <a:ext uri="{9D8B030D-6E8A-4147-A177-3AD203B41FA5}">
                      <a16:colId xmlns:a16="http://schemas.microsoft.com/office/drawing/2014/main" val="1560155084"/>
                    </a:ext>
                  </a:extLst>
                </a:gridCol>
              </a:tblGrid>
              <a:tr h="533400">
                <a:tc>
                  <a:txBody>
                    <a:bodyPr/>
                    <a:lstStyle/>
                    <a:p>
                      <a:pPr algn="ctr" rtl="0" fontAlgn="t">
                        <a:spcBef>
                          <a:spcPts val="0"/>
                        </a:spcBef>
                        <a:spcAft>
                          <a:spcPts val="0"/>
                        </a:spcAft>
                      </a:pPr>
                      <a:r>
                        <a:rPr lang="en-US" sz="2000" b="1" dirty="0">
                          <a:effectLst/>
                        </a:rPr>
                        <a:t>Colony</a:t>
                      </a:r>
                    </a:p>
                  </a:txBody>
                  <a:tcPr marL="71447" marR="71447" marT="71424" marB="71424"/>
                </a:tc>
                <a:tc>
                  <a:txBody>
                    <a:bodyPr/>
                    <a:lstStyle/>
                    <a:p>
                      <a:pPr algn="ctr" rtl="0" fontAlgn="t"/>
                      <a:r>
                        <a:rPr lang="en-US" sz="2000" b="1" dirty="0">
                          <a:effectLst/>
                        </a:rPr>
                        <a:t>Founder</a:t>
                      </a:r>
                    </a:p>
                  </a:txBody>
                  <a:tcPr marL="71447" marR="71447" marT="71424" marB="71424"/>
                </a:tc>
                <a:tc>
                  <a:txBody>
                    <a:bodyPr/>
                    <a:lstStyle/>
                    <a:p>
                      <a:pPr algn="ctr" rtl="0" fontAlgn="t"/>
                      <a:r>
                        <a:rPr lang="en-US" sz="2000" b="1" dirty="0">
                          <a:effectLst/>
                        </a:rPr>
                        <a:t>Reason</a:t>
                      </a:r>
                    </a:p>
                  </a:txBody>
                  <a:tcPr marL="71447" marR="71447" marT="71424" marB="71424"/>
                </a:tc>
                <a:tc>
                  <a:txBody>
                    <a:bodyPr/>
                    <a:lstStyle/>
                    <a:p>
                      <a:pPr algn="ctr" rtl="0" fontAlgn="t"/>
                      <a:r>
                        <a:rPr lang="en-US" sz="2000" b="1" dirty="0">
                          <a:effectLst/>
                        </a:rPr>
                        <a:t>Information</a:t>
                      </a:r>
                    </a:p>
                  </a:txBody>
                  <a:tcPr marL="71447" marR="71447" marT="71424" marB="71424"/>
                </a:tc>
                <a:extLst>
                  <a:ext uri="{0D108BD9-81ED-4DB2-BD59-A6C34878D82A}">
                    <a16:rowId xmlns:a16="http://schemas.microsoft.com/office/drawing/2014/main" val="1846031847"/>
                  </a:ext>
                </a:extLst>
              </a:tr>
              <a:tr h="1377288">
                <a:tc>
                  <a:txBody>
                    <a:bodyPr/>
                    <a:lstStyle/>
                    <a:p>
                      <a:pPr rtl="0" fontAlgn="t">
                        <a:spcBef>
                          <a:spcPts val="0"/>
                        </a:spcBef>
                        <a:spcAft>
                          <a:spcPts val="0"/>
                        </a:spcAft>
                      </a:pPr>
                      <a:r>
                        <a:rPr lang="en-US" sz="2000" dirty="0">
                          <a:effectLst/>
                        </a:rPr>
                        <a:t>Connecticut</a:t>
                      </a:r>
                    </a:p>
                  </a:txBody>
                  <a:tcPr marL="71447" marR="71447" marT="71424" marB="71424"/>
                </a:tc>
                <a:tc>
                  <a:txBody>
                    <a:bodyPr/>
                    <a:lstStyle/>
                    <a:p>
                      <a:pPr rtl="0" fontAlgn="t"/>
                      <a:r>
                        <a:rPr lang="en-US" sz="2000" dirty="0">
                          <a:effectLst/>
                        </a:rPr>
                        <a:t> Thomas Hooker</a:t>
                      </a:r>
                    </a:p>
                  </a:txBody>
                  <a:tcPr marL="71447" marR="71447" marT="71424" marB="71424"/>
                </a:tc>
                <a:tc>
                  <a:txBody>
                    <a:bodyPr/>
                    <a:lstStyle/>
                    <a:p>
                      <a:pPr rtl="0" fontAlgn="t"/>
                      <a:r>
                        <a:rPr lang="en-US" sz="2000" dirty="0">
                          <a:effectLst/>
                        </a:rPr>
                        <a:t> dissatisfied</a:t>
                      </a:r>
                      <a:r>
                        <a:rPr lang="en-US" sz="2000" baseline="0" dirty="0">
                          <a:effectLst/>
                        </a:rPr>
                        <a:t> with laws in MA.</a:t>
                      </a:r>
                      <a:endParaRPr lang="en-US" sz="2000" dirty="0">
                        <a:effectLst/>
                      </a:endParaRPr>
                    </a:p>
                  </a:txBody>
                  <a:tcPr marL="71447" marR="71447" marT="71424" marB="71424"/>
                </a:tc>
                <a:tc>
                  <a:txBody>
                    <a:bodyPr/>
                    <a:lstStyle/>
                    <a:p>
                      <a:pPr rtl="0" fontAlgn="t"/>
                      <a:r>
                        <a:rPr lang="en-US" sz="2000" dirty="0">
                          <a:effectLst/>
                        </a:rPr>
                        <a:t> Upset with voting participation</a:t>
                      </a:r>
                      <a:r>
                        <a:rPr lang="en-US" sz="2000" baseline="0" dirty="0">
                          <a:effectLst/>
                        </a:rPr>
                        <a:t> in MA.  Believed all men should have the right to vote. </a:t>
                      </a:r>
                    </a:p>
                    <a:p>
                      <a:pPr rtl="0" fontAlgn="t"/>
                      <a:endParaRPr lang="en-US" sz="2000" baseline="0" dirty="0">
                        <a:effectLst/>
                      </a:endParaRPr>
                    </a:p>
                    <a:p>
                      <a:pPr rtl="0" fontAlgn="t"/>
                      <a:r>
                        <a:rPr lang="en-US" sz="2000" baseline="0" dirty="0">
                          <a:effectLst/>
                        </a:rPr>
                        <a:t>Fundamental Orders of Connecticut-first written constitution in the American Colonies .  All men allowed to vote for Governor and the General Court</a:t>
                      </a:r>
                      <a:endParaRPr lang="en-US" sz="2000" dirty="0">
                        <a:effectLst/>
                      </a:endParaRPr>
                    </a:p>
                  </a:txBody>
                  <a:tcPr marL="71447" marR="71447" marT="71424" marB="71424"/>
                </a:tc>
                <a:extLst>
                  <a:ext uri="{0D108BD9-81ED-4DB2-BD59-A6C34878D82A}">
                    <a16:rowId xmlns:a16="http://schemas.microsoft.com/office/drawing/2014/main" val="4181369202"/>
                  </a:ext>
                </a:extLst>
              </a:tr>
            </a:tbl>
          </a:graphicData>
        </a:graphic>
      </p:graphicFrame>
      <p:pic>
        <p:nvPicPr>
          <p:cNvPr id="7170" name="Picture 2" descr="File:Ctcolony.png"/>
          <p:cNvPicPr>
            <a:picLocks noChangeAspect="1" noChangeArrowheads="1"/>
          </p:cNvPicPr>
          <p:nvPr/>
        </p:nvPicPr>
        <p:blipFill>
          <a:blip r:embed="rId2" cstate="print"/>
          <a:srcRect/>
          <a:stretch>
            <a:fillRect/>
          </a:stretch>
        </p:blipFill>
        <p:spPr bwMode="auto">
          <a:xfrm>
            <a:off x="228600" y="2286000"/>
            <a:ext cx="4876800" cy="418631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6F95495-612F-405A-85B5-1EA124141681}"/>
              </a:ext>
            </a:extLst>
          </p:cNvPr>
          <p:cNvGraphicFramePr>
            <a:graphicFrameLocks noGrp="1"/>
          </p:cNvGraphicFramePr>
          <p:nvPr>
            <p:ph sz="half" idx="2"/>
            <p:extLst>
              <p:ext uri="{D42A27DB-BD31-4B8C-83A1-F6EECF244321}">
                <p14:modId xmlns:p14="http://schemas.microsoft.com/office/powerpoint/2010/main" val="639255137"/>
              </p:ext>
            </p:extLst>
          </p:nvPr>
        </p:nvGraphicFramePr>
        <p:xfrm>
          <a:off x="76200" y="304800"/>
          <a:ext cx="8991600" cy="2572760"/>
        </p:xfrm>
        <a:graphic>
          <a:graphicData uri="http://schemas.openxmlformats.org/drawingml/2006/table">
            <a:tbl>
              <a:tblPr>
                <a:tableStyleId>{284E427A-3D55-4303-BF80-6455036E1DE7}</a:tableStyleId>
              </a:tblPr>
              <a:tblGrid>
                <a:gridCol w="1752600">
                  <a:extLst>
                    <a:ext uri="{9D8B030D-6E8A-4147-A177-3AD203B41FA5}">
                      <a16:colId xmlns:a16="http://schemas.microsoft.com/office/drawing/2014/main" val="2204134244"/>
                    </a:ext>
                  </a:extLst>
                </a:gridCol>
                <a:gridCol w="1215942">
                  <a:extLst>
                    <a:ext uri="{9D8B030D-6E8A-4147-A177-3AD203B41FA5}">
                      <a16:colId xmlns:a16="http://schemas.microsoft.com/office/drawing/2014/main" val="1133151216"/>
                    </a:ext>
                  </a:extLst>
                </a:gridCol>
                <a:gridCol w="1298657">
                  <a:extLst>
                    <a:ext uri="{9D8B030D-6E8A-4147-A177-3AD203B41FA5}">
                      <a16:colId xmlns:a16="http://schemas.microsoft.com/office/drawing/2014/main" val="567037395"/>
                    </a:ext>
                  </a:extLst>
                </a:gridCol>
                <a:gridCol w="4724401">
                  <a:extLst>
                    <a:ext uri="{9D8B030D-6E8A-4147-A177-3AD203B41FA5}">
                      <a16:colId xmlns:a16="http://schemas.microsoft.com/office/drawing/2014/main" val="2181889516"/>
                    </a:ext>
                  </a:extLst>
                </a:gridCol>
              </a:tblGrid>
              <a:tr h="533400">
                <a:tc>
                  <a:txBody>
                    <a:bodyPr/>
                    <a:lstStyle/>
                    <a:p>
                      <a:pPr rtl="0" fontAlgn="t">
                        <a:spcBef>
                          <a:spcPts val="0"/>
                        </a:spcBef>
                        <a:spcAft>
                          <a:spcPts val="0"/>
                        </a:spcAft>
                      </a:pPr>
                      <a:r>
                        <a:rPr lang="en-US" sz="1800" dirty="0">
                          <a:effectLst/>
                        </a:rPr>
                        <a:t>Colony </a:t>
                      </a:r>
                    </a:p>
                  </a:txBody>
                  <a:tcPr marL="95251" marR="95251" marT="95255" marB="95255"/>
                </a:tc>
                <a:tc>
                  <a:txBody>
                    <a:bodyPr/>
                    <a:lstStyle/>
                    <a:p>
                      <a:pPr rtl="0" fontAlgn="t"/>
                      <a:r>
                        <a:rPr lang="en-US" sz="1800" dirty="0">
                          <a:effectLst/>
                        </a:rPr>
                        <a:t>Founder</a:t>
                      </a:r>
                    </a:p>
                  </a:txBody>
                  <a:tcPr marL="95251" marR="95251" marT="95255" marB="95255"/>
                </a:tc>
                <a:tc>
                  <a:txBody>
                    <a:bodyPr/>
                    <a:lstStyle/>
                    <a:p>
                      <a:pPr rtl="0" fontAlgn="t"/>
                      <a:r>
                        <a:rPr lang="en-US" sz="1800" dirty="0">
                          <a:effectLst/>
                        </a:rPr>
                        <a:t>Reason</a:t>
                      </a:r>
                    </a:p>
                  </a:txBody>
                  <a:tcPr marL="95251" marR="95251" marT="95255" marB="95255"/>
                </a:tc>
                <a:tc>
                  <a:txBody>
                    <a:bodyPr/>
                    <a:lstStyle/>
                    <a:p>
                      <a:pPr rtl="0" fontAlgn="t"/>
                      <a:r>
                        <a:rPr lang="en-US" sz="1800" dirty="0">
                          <a:effectLst/>
                        </a:rPr>
                        <a:t>Information</a:t>
                      </a:r>
                    </a:p>
                  </a:txBody>
                  <a:tcPr marL="95251" marR="95251" marT="95255" marB="95255"/>
                </a:tc>
                <a:extLst>
                  <a:ext uri="{0D108BD9-81ED-4DB2-BD59-A6C34878D82A}">
                    <a16:rowId xmlns:a16="http://schemas.microsoft.com/office/drawing/2014/main" val="1515921568"/>
                  </a:ext>
                </a:extLst>
              </a:tr>
              <a:tr h="2039360">
                <a:tc>
                  <a:txBody>
                    <a:bodyPr/>
                    <a:lstStyle/>
                    <a:p>
                      <a:pPr rtl="0" fontAlgn="t">
                        <a:spcBef>
                          <a:spcPts val="0"/>
                        </a:spcBef>
                        <a:spcAft>
                          <a:spcPts val="0"/>
                        </a:spcAft>
                      </a:pPr>
                      <a:r>
                        <a:rPr lang="en-US" sz="1800" dirty="0">
                          <a:effectLst/>
                        </a:rPr>
                        <a:t>New Hampshire &amp; Maine</a:t>
                      </a:r>
                    </a:p>
                  </a:txBody>
                  <a:tcPr marL="95251" marR="95251" marT="95255" marB="95255"/>
                </a:tc>
                <a:tc>
                  <a:txBody>
                    <a:bodyPr/>
                    <a:lstStyle/>
                    <a:p>
                      <a:pPr rtl="0" fontAlgn="t"/>
                      <a:r>
                        <a:rPr lang="en-US" sz="1800" dirty="0">
                          <a:effectLst/>
                        </a:rPr>
                        <a:t> settlers</a:t>
                      </a:r>
                      <a:r>
                        <a:rPr lang="en-US" sz="1800" baseline="0" dirty="0">
                          <a:effectLst/>
                        </a:rPr>
                        <a:t> from MA</a:t>
                      </a:r>
                      <a:endParaRPr lang="en-US" sz="1800" dirty="0">
                        <a:effectLst/>
                      </a:endParaRPr>
                    </a:p>
                  </a:txBody>
                  <a:tcPr marL="95251" marR="95251" marT="95255" marB="95255"/>
                </a:tc>
                <a:tc>
                  <a:txBody>
                    <a:bodyPr/>
                    <a:lstStyle/>
                    <a:p>
                      <a:pPr rtl="0" fontAlgn="t"/>
                      <a:r>
                        <a:rPr lang="en-US" sz="1800" dirty="0">
                          <a:effectLst/>
                        </a:rPr>
                        <a:t> Economic opportunities</a:t>
                      </a:r>
                    </a:p>
                  </a:txBody>
                  <a:tcPr marL="95251" marR="95251" marT="95255" marB="95255"/>
                </a:tc>
                <a:tc>
                  <a:txBody>
                    <a:bodyPr/>
                    <a:lstStyle/>
                    <a:p>
                      <a:r>
                        <a:rPr lang="en-US" sz="1800" dirty="0">
                          <a:effectLst/>
                        </a:rPr>
                        <a:t> founding primarily for farming; In 1679, </a:t>
                      </a:r>
                      <a:r>
                        <a:rPr lang="en-US" dirty="0"/>
                        <a:t>broke away from Massachusetts</a:t>
                      </a:r>
                    </a:p>
                    <a:p>
                      <a:r>
                        <a:rPr lang="en-US" dirty="0"/>
                        <a:t>Maine, despite having a distinct population, remained part of Massachusetts until 1820</a:t>
                      </a:r>
                    </a:p>
                    <a:p>
                      <a:pPr rtl="0" fontAlgn="t"/>
                      <a:endParaRPr lang="en-US" sz="1800" dirty="0">
                        <a:effectLst/>
                      </a:endParaRPr>
                    </a:p>
                  </a:txBody>
                  <a:tcPr marL="95251" marR="95251" marT="95255" marB="95255"/>
                </a:tc>
                <a:extLst>
                  <a:ext uri="{0D108BD9-81ED-4DB2-BD59-A6C34878D82A}">
                    <a16:rowId xmlns:a16="http://schemas.microsoft.com/office/drawing/2014/main" val="2079669376"/>
                  </a:ext>
                </a:extLst>
              </a:tr>
            </a:tbl>
          </a:graphicData>
        </a:graphic>
      </p:graphicFrame>
      <p:pic>
        <p:nvPicPr>
          <p:cNvPr id="4098" name="Picture 2" descr="http://www.ctxguide.com/new_england001009.gif"/>
          <p:cNvPicPr>
            <a:picLocks noChangeAspect="1" noChangeArrowheads="1"/>
          </p:cNvPicPr>
          <p:nvPr/>
        </p:nvPicPr>
        <p:blipFill>
          <a:blip r:embed="rId2" cstate="print"/>
          <a:srcRect/>
          <a:stretch>
            <a:fillRect/>
          </a:stretch>
        </p:blipFill>
        <p:spPr bwMode="auto">
          <a:xfrm>
            <a:off x="1828800" y="2362200"/>
            <a:ext cx="4162449" cy="4343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573</Words>
  <Application>Microsoft Office PowerPoint</Application>
  <PresentationFormat>On-screen Show (4:3)</PresentationFormat>
  <Paragraphs>89</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Settlement of New England</vt:lpstr>
      <vt:lpstr>PowerPoint Presentation</vt:lpstr>
      <vt:lpstr>Squanto</vt:lpstr>
      <vt:lpstr>First Thanksgiving?</vt:lpstr>
      <vt:lpstr>PowerPoint Presentation</vt:lpstr>
      <vt:lpstr>PowerPoint Presentation</vt:lpstr>
      <vt:lpstr>PowerPoint Presentation</vt:lpstr>
      <vt:lpstr>PowerPoint Presentation</vt:lpstr>
      <vt:lpstr>PowerPoint Presentation</vt:lpstr>
      <vt:lpstr>Tensions Build</vt:lpstr>
      <vt:lpstr>King Philip’s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England</dc:title>
  <dc:creator>Brian</dc:creator>
  <cp:lastModifiedBy>Margaletta Smith</cp:lastModifiedBy>
  <cp:revision>23</cp:revision>
  <dcterms:created xsi:type="dcterms:W3CDTF">2013-09-03T00:34:09Z</dcterms:created>
  <dcterms:modified xsi:type="dcterms:W3CDTF">2019-09-03T12:41:57Z</dcterms:modified>
</cp:coreProperties>
</file>