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60" r:id="rId5"/>
    <p:sldId id="258" r:id="rId6"/>
    <p:sldId id="259" r:id="rId7"/>
    <p:sldId id="261" r:id="rId8"/>
    <p:sldId id="262" r:id="rId9"/>
    <p:sldId id="263" r:id="rId10"/>
    <p:sldId id="264" r:id="rId11"/>
    <p:sldId id="265" r:id="rId12"/>
    <p:sldId id="270" r:id="rId13"/>
    <p:sldId id="268" r:id="rId14"/>
    <p:sldId id="273"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671A71-AF37-4A3E-9B2B-9D77DC180DDF}"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57604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71A71-AF37-4A3E-9B2B-9D77DC180DDF}"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337738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71A71-AF37-4A3E-9B2B-9D77DC180DDF}"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282512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869B4E21-6A27-4E5A-B9BA-46EF87765CB6}"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317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71A71-AF37-4A3E-9B2B-9D77DC180DDF}"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91593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71A71-AF37-4A3E-9B2B-9D77DC180DDF}"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79879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671A71-AF37-4A3E-9B2B-9D77DC180DDF}"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55134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671A71-AF37-4A3E-9B2B-9D77DC180DDF}"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179603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671A71-AF37-4A3E-9B2B-9D77DC180DDF}"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412875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71A71-AF37-4A3E-9B2B-9D77DC180DDF}"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98485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71A71-AF37-4A3E-9B2B-9D77DC180DDF}"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113092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71A71-AF37-4A3E-9B2B-9D77DC180DDF}"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3FC1E-A35B-4559-B528-9A1691FE6A87}" type="slidenum">
              <a:rPr lang="en-US" smtClean="0"/>
              <a:t>‹#›</a:t>
            </a:fld>
            <a:endParaRPr lang="en-US"/>
          </a:p>
        </p:txBody>
      </p:sp>
    </p:spTree>
    <p:extLst>
      <p:ext uri="{BB962C8B-B14F-4D97-AF65-F5344CB8AC3E}">
        <p14:creationId xmlns:p14="http://schemas.microsoft.com/office/powerpoint/2010/main" val="294619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71A71-AF37-4A3E-9B2B-9D77DC180DDF}"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3FC1E-A35B-4559-B528-9A1691FE6A87}" type="slidenum">
              <a:rPr lang="en-US" smtClean="0"/>
              <a:t>‹#›</a:t>
            </a:fld>
            <a:endParaRPr lang="en-US"/>
          </a:p>
        </p:txBody>
      </p:sp>
    </p:spTree>
    <p:extLst>
      <p:ext uri="{BB962C8B-B14F-4D97-AF65-F5344CB8AC3E}">
        <p14:creationId xmlns:p14="http://schemas.microsoft.com/office/powerpoint/2010/main" val="58668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b/b8/Clarence_Darrow.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6/65/John_t_scopes.jp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7708" y="9563"/>
            <a:ext cx="12164291" cy="7000800"/>
          </a:xfrm>
          <a:prstGeom prst="rect">
            <a:avLst/>
          </a:prstGeom>
        </p:spPr>
      </p:pic>
    </p:spTree>
    <p:extLst>
      <p:ext uri="{BB962C8B-B14F-4D97-AF65-F5344CB8AC3E}">
        <p14:creationId xmlns:p14="http://schemas.microsoft.com/office/powerpoint/2010/main" val="67510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5000" b="1"/>
              <a:t>William Jennings Bryan</a:t>
            </a:r>
          </a:p>
        </p:txBody>
      </p:sp>
      <p:sp>
        <p:nvSpPr>
          <p:cNvPr id="13316" name="Rectangle 4"/>
          <p:cNvSpPr>
            <a:spLocks noGrp="1" noChangeArrowheads="1"/>
          </p:cNvSpPr>
          <p:nvPr>
            <p:ph type="body" sz="half" idx="1"/>
          </p:nvPr>
        </p:nvSpPr>
        <p:spPr/>
        <p:txBody>
          <a:bodyPr/>
          <a:lstStyle/>
          <a:p>
            <a:pPr eaLnBrk="1" hangingPunct="1">
              <a:lnSpc>
                <a:spcPct val="90000"/>
              </a:lnSpc>
              <a:defRPr/>
            </a:pPr>
            <a:r>
              <a:rPr lang="en-US" altLang="en-US" sz="2300"/>
              <a:t>1860 – 1925</a:t>
            </a:r>
          </a:p>
          <a:p>
            <a:pPr eaLnBrk="1" hangingPunct="1">
              <a:lnSpc>
                <a:spcPct val="90000"/>
              </a:lnSpc>
              <a:defRPr/>
            </a:pPr>
            <a:r>
              <a:rPr lang="en-US" altLang="en-US" sz="2300"/>
              <a:t>3-time candidate for president and former Secretary of State</a:t>
            </a:r>
          </a:p>
          <a:p>
            <a:pPr eaLnBrk="1" hangingPunct="1">
              <a:lnSpc>
                <a:spcPct val="90000"/>
              </a:lnSpc>
              <a:defRPr/>
            </a:pPr>
            <a:r>
              <a:rPr lang="en-US" altLang="en-US" sz="2300"/>
              <a:t>Served as a special prosecutor for the state during the Scopes trial and even testified as an “expert witness” (his testimony was largely damaging to his own case and was struck from the record)</a:t>
            </a:r>
          </a:p>
          <a:p>
            <a:pPr eaLnBrk="1" hangingPunct="1">
              <a:lnSpc>
                <a:spcPct val="90000"/>
              </a:lnSpc>
              <a:defRPr/>
            </a:pPr>
            <a:r>
              <a:rPr lang="en-US" altLang="en-US" sz="2300"/>
              <a:t>Died 5 days after the trial ended</a:t>
            </a:r>
          </a:p>
        </p:txBody>
      </p:sp>
      <p:sp>
        <p:nvSpPr>
          <p:cNvPr id="13317" name="Rectangle 5"/>
          <p:cNvSpPr>
            <a:spLocks noGrp="1" noChangeArrowheads="1"/>
          </p:cNvSpPr>
          <p:nvPr>
            <p:ph sz="half" idx="2"/>
          </p:nvPr>
        </p:nvSpPr>
        <p:spPr/>
        <p:txBody>
          <a:bodyPr/>
          <a:lstStyle/>
          <a:p>
            <a:pPr eaLnBrk="1" hangingPunct="1">
              <a:lnSpc>
                <a:spcPct val="90000"/>
              </a:lnSpc>
              <a:defRPr/>
            </a:pPr>
            <a:endParaRPr lang="en-US" altLang="en-US" sz="2000"/>
          </a:p>
        </p:txBody>
      </p:sp>
      <p:pic>
        <p:nvPicPr>
          <p:cNvPr id="30725" name="Picture 7" descr="Jennings-William-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71600"/>
            <a:ext cx="3779838"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85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6600" b="1"/>
              <a:t>Clarence Darrow</a:t>
            </a:r>
          </a:p>
        </p:txBody>
      </p:sp>
      <p:sp>
        <p:nvSpPr>
          <p:cNvPr id="14340" name="Rectangle 4"/>
          <p:cNvSpPr>
            <a:spLocks noGrp="1" noChangeArrowheads="1"/>
          </p:cNvSpPr>
          <p:nvPr>
            <p:ph type="body" sz="half" idx="1"/>
          </p:nvPr>
        </p:nvSpPr>
        <p:spPr/>
        <p:txBody>
          <a:bodyPr/>
          <a:lstStyle/>
          <a:p>
            <a:pPr eaLnBrk="1" hangingPunct="1">
              <a:lnSpc>
                <a:spcPct val="90000"/>
              </a:lnSpc>
              <a:defRPr/>
            </a:pPr>
            <a:r>
              <a:rPr lang="en-US" altLang="en-US" sz="2400"/>
              <a:t>1857 – 1938</a:t>
            </a:r>
          </a:p>
          <a:p>
            <a:pPr eaLnBrk="1" hangingPunct="1">
              <a:lnSpc>
                <a:spcPct val="90000"/>
              </a:lnSpc>
              <a:defRPr/>
            </a:pPr>
            <a:r>
              <a:rPr lang="en-US" altLang="en-US" sz="2400"/>
              <a:t>Celebrity criminal lawyer, fresh off a nationally covered murder case in Chicago where he had saved the lives of his teenage clients</a:t>
            </a:r>
          </a:p>
          <a:p>
            <a:pPr eaLnBrk="1" hangingPunct="1">
              <a:lnSpc>
                <a:spcPct val="90000"/>
              </a:lnSpc>
              <a:defRPr/>
            </a:pPr>
            <a:r>
              <a:rPr lang="en-US" altLang="en-US" sz="2400"/>
              <a:t>Brought in as a “hired gun” by the ACLU both for his skill as a lawyer and for the publicity his reputation would bring</a:t>
            </a:r>
          </a:p>
        </p:txBody>
      </p:sp>
      <p:sp>
        <p:nvSpPr>
          <p:cNvPr id="14341" name="Rectangle 5"/>
          <p:cNvSpPr>
            <a:spLocks noGrp="1" noChangeArrowheads="1"/>
          </p:cNvSpPr>
          <p:nvPr>
            <p:ph sz="half" idx="2"/>
          </p:nvPr>
        </p:nvSpPr>
        <p:spPr/>
        <p:txBody>
          <a:bodyPr/>
          <a:lstStyle/>
          <a:p>
            <a:pPr eaLnBrk="1" hangingPunct="1">
              <a:lnSpc>
                <a:spcPct val="90000"/>
              </a:lnSpc>
              <a:defRPr/>
            </a:pPr>
            <a:endParaRPr lang="en-US" altLang="en-US" sz="2400"/>
          </a:p>
        </p:txBody>
      </p:sp>
      <p:pic>
        <p:nvPicPr>
          <p:cNvPr id="31749" name="Picture 7" descr="File:Clarence Darro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371600"/>
            <a:ext cx="37830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6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7024255"/>
          </a:xfrm>
          <a:prstGeom prst="rect">
            <a:avLst/>
          </a:prstGeom>
        </p:spPr>
      </p:pic>
    </p:spTree>
    <p:extLst>
      <p:ext uri="{BB962C8B-B14F-4D97-AF65-F5344CB8AC3E}">
        <p14:creationId xmlns:p14="http://schemas.microsoft.com/office/powerpoint/2010/main" val="321271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234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46470"/>
            <a:ext cx="12192000" cy="6852550"/>
          </a:xfrm>
          <a:prstGeom prst="rect">
            <a:avLst/>
          </a:prstGeom>
        </p:spPr>
      </p:pic>
    </p:spTree>
    <p:extLst>
      <p:ext uri="{BB962C8B-B14F-4D97-AF65-F5344CB8AC3E}">
        <p14:creationId xmlns:p14="http://schemas.microsoft.com/office/powerpoint/2010/main" val="305751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456"/>
          </a:xfrm>
          <a:prstGeom prst="rect">
            <a:avLst/>
          </a:prstGeom>
        </p:spPr>
      </p:pic>
    </p:spTree>
    <p:extLst>
      <p:ext uri="{BB962C8B-B14F-4D97-AF65-F5344CB8AC3E}">
        <p14:creationId xmlns:p14="http://schemas.microsoft.com/office/powerpoint/2010/main" val="395161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34545"/>
          </a:xfrm>
          <a:prstGeom prst="rect">
            <a:avLst/>
          </a:prstGeom>
        </p:spPr>
      </p:pic>
    </p:spTree>
    <p:extLst>
      <p:ext uri="{BB962C8B-B14F-4D97-AF65-F5344CB8AC3E}">
        <p14:creationId xmlns:p14="http://schemas.microsoft.com/office/powerpoint/2010/main" val="361150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7042363"/>
          </a:xfrm>
          <a:prstGeom prst="rect">
            <a:avLst/>
          </a:prstGeom>
        </p:spPr>
      </p:pic>
    </p:spTree>
    <p:extLst>
      <p:ext uri="{BB962C8B-B14F-4D97-AF65-F5344CB8AC3E}">
        <p14:creationId xmlns:p14="http://schemas.microsoft.com/office/powerpoint/2010/main" val="282922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968293"/>
          </a:xfrm>
          <a:prstGeom prst="rect">
            <a:avLst/>
          </a:prstGeom>
        </p:spPr>
      </p:pic>
    </p:spTree>
    <p:extLst>
      <p:ext uri="{BB962C8B-B14F-4D97-AF65-F5344CB8AC3E}">
        <p14:creationId xmlns:p14="http://schemas.microsoft.com/office/powerpoint/2010/main" val="342914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0622"/>
            <a:ext cx="12192000" cy="6807378"/>
          </a:xfrm>
          <a:prstGeom prst="rect">
            <a:avLst/>
          </a:prstGeom>
        </p:spPr>
      </p:pic>
    </p:spTree>
    <p:extLst>
      <p:ext uri="{BB962C8B-B14F-4D97-AF65-F5344CB8AC3E}">
        <p14:creationId xmlns:p14="http://schemas.microsoft.com/office/powerpoint/2010/main" val="299731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4240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941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sz="5200" b="1"/>
              <a:t>Tennessee’s Butler Act</a:t>
            </a:r>
          </a:p>
        </p:txBody>
      </p:sp>
      <p:sp>
        <p:nvSpPr>
          <p:cNvPr id="21508" name="Rectangle 4"/>
          <p:cNvSpPr>
            <a:spLocks noGrp="1" noChangeArrowheads="1"/>
          </p:cNvSpPr>
          <p:nvPr>
            <p:ph type="body" sz="half" idx="1"/>
          </p:nvPr>
        </p:nvSpPr>
        <p:spPr/>
        <p:txBody>
          <a:bodyPr/>
          <a:lstStyle/>
          <a:p>
            <a:pPr eaLnBrk="1" hangingPunct="1">
              <a:defRPr/>
            </a:pPr>
            <a:r>
              <a:rPr lang="en-US" altLang="en-US" sz="2400"/>
              <a:t>Passed in 1925</a:t>
            </a:r>
          </a:p>
          <a:p>
            <a:pPr eaLnBrk="1" hangingPunct="1">
              <a:defRPr/>
            </a:pPr>
            <a:r>
              <a:rPr lang="en-US" altLang="en-US" sz="2400"/>
              <a:t>The state of Tennessee banned all schools, including universities, from teaching human evolution and required the teaching of creationism</a:t>
            </a:r>
          </a:p>
          <a:p>
            <a:pPr eaLnBrk="1" hangingPunct="1">
              <a:defRPr/>
            </a:pPr>
            <a:r>
              <a:rPr lang="en-US" altLang="en-US" sz="2400"/>
              <a:t>Punishment for breaking the law was a fine of $100 - $500 per offense</a:t>
            </a:r>
          </a:p>
        </p:txBody>
      </p:sp>
      <p:sp>
        <p:nvSpPr>
          <p:cNvPr id="21509" name="Rectangle 5"/>
          <p:cNvSpPr>
            <a:spLocks noGrp="1" noChangeArrowheads="1"/>
          </p:cNvSpPr>
          <p:nvPr>
            <p:ph sz="half" idx="2"/>
          </p:nvPr>
        </p:nvSpPr>
        <p:spPr/>
        <p:txBody>
          <a:bodyPr/>
          <a:lstStyle/>
          <a:p>
            <a:pPr eaLnBrk="1" hangingPunct="1">
              <a:defRPr/>
            </a:pPr>
            <a:endParaRPr lang="en-US" altLang="en-US" sz="2400"/>
          </a:p>
        </p:txBody>
      </p:sp>
      <p:pic>
        <p:nvPicPr>
          <p:cNvPr id="26629" name="Picture 7" descr="ScopesT_Bostonglobe1925jul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295400"/>
            <a:ext cx="40179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67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6600" b="1"/>
              <a:t>ACLU</a:t>
            </a:r>
          </a:p>
        </p:txBody>
      </p:sp>
      <p:sp>
        <p:nvSpPr>
          <p:cNvPr id="22532" name="Rectangle 4"/>
          <p:cNvSpPr>
            <a:spLocks noGrp="1" noChangeArrowheads="1"/>
          </p:cNvSpPr>
          <p:nvPr>
            <p:ph type="body" sz="half" idx="1"/>
          </p:nvPr>
        </p:nvSpPr>
        <p:spPr/>
        <p:txBody>
          <a:bodyPr/>
          <a:lstStyle/>
          <a:p>
            <a:pPr eaLnBrk="1" hangingPunct="1">
              <a:lnSpc>
                <a:spcPct val="90000"/>
              </a:lnSpc>
              <a:defRPr/>
            </a:pPr>
            <a:r>
              <a:rPr lang="en-US" altLang="en-US" sz="2200"/>
              <a:t>The </a:t>
            </a:r>
            <a:r>
              <a:rPr lang="en-US" altLang="en-US" sz="2200" u="sng"/>
              <a:t>A</a:t>
            </a:r>
            <a:r>
              <a:rPr lang="en-US" altLang="en-US" sz="2200"/>
              <a:t>merican </a:t>
            </a:r>
            <a:r>
              <a:rPr lang="en-US" altLang="en-US" sz="2200" u="sng"/>
              <a:t>C</a:t>
            </a:r>
            <a:r>
              <a:rPr lang="en-US" altLang="en-US" sz="2200"/>
              <a:t>ivil </a:t>
            </a:r>
            <a:r>
              <a:rPr lang="en-US" altLang="en-US" sz="2200" u="sng"/>
              <a:t>L</a:t>
            </a:r>
            <a:r>
              <a:rPr lang="en-US" altLang="en-US" sz="2200"/>
              <a:t>iberties </a:t>
            </a:r>
            <a:r>
              <a:rPr lang="en-US" altLang="en-US" sz="2200" u="sng"/>
              <a:t>U</a:t>
            </a:r>
            <a:r>
              <a:rPr lang="en-US" altLang="en-US" sz="2200"/>
              <a:t>nion had been founded in 1920 "to defend and preserve the individual rights and liberties guaranteed to every person in this country by the Constitution and laws of the United States.“</a:t>
            </a:r>
          </a:p>
          <a:p>
            <a:pPr eaLnBrk="1" hangingPunct="1">
              <a:lnSpc>
                <a:spcPct val="90000"/>
              </a:lnSpc>
              <a:defRPr/>
            </a:pPr>
            <a:r>
              <a:rPr lang="en-US" altLang="en-US" sz="2200"/>
              <a:t>In 1925, the ACLU sought out a teacher who would be willing to intentionally violate the Butler Act in order to test the constitutionality of the Act </a:t>
            </a:r>
          </a:p>
        </p:txBody>
      </p:sp>
      <p:sp>
        <p:nvSpPr>
          <p:cNvPr id="22533" name="Rectangle 5"/>
          <p:cNvSpPr>
            <a:spLocks noGrp="1" noChangeArrowheads="1"/>
          </p:cNvSpPr>
          <p:nvPr>
            <p:ph sz="half" idx="2"/>
          </p:nvPr>
        </p:nvSpPr>
        <p:spPr/>
        <p:txBody>
          <a:bodyPr/>
          <a:lstStyle/>
          <a:p>
            <a:pPr eaLnBrk="1" hangingPunct="1">
              <a:lnSpc>
                <a:spcPct val="90000"/>
              </a:lnSpc>
              <a:defRPr/>
            </a:pPr>
            <a:endParaRPr lang="en-US" altLang="en-US" sz="2000"/>
          </a:p>
        </p:txBody>
      </p:sp>
      <p:pic>
        <p:nvPicPr>
          <p:cNvPr id="27653" name="Picture 7" descr="ac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4268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7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6600" b="1"/>
              <a:t>John Scopes</a:t>
            </a:r>
          </a:p>
        </p:txBody>
      </p:sp>
      <p:sp>
        <p:nvSpPr>
          <p:cNvPr id="12292" name="Rectangle 4"/>
          <p:cNvSpPr>
            <a:spLocks noGrp="1" noChangeArrowheads="1"/>
          </p:cNvSpPr>
          <p:nvPr>
            <p:ph type="body" sz="half" idx="1"/>
          </p:nvPr>
        </p:nvSpPr>
        <p:spPr/>
        <p:txBody>
          <a:bodyPr/>
          <a:lstStyle/>
          <a:p>
            <a:pPr eaLnBrk="1" hangingPunct="1">
              <a:lnSpc>
                <a:spcPct val="80000"/>
              </a:lnSpc>
              <a:defRPr/>
            </a:pPr>
            <a:r>
              <a:rPr lang="en-US" altLang="en-US" sz="2400"/>
              <a:t>1900 – 1970</a:t>
            </a:r>
          </a:p>
          <a:p>
            <a:pPr eaLnBrk="1" hangingPunct="1">
              <a:lnSpc>
                <a:spcPct val="80000"/>
              </a:lnSpc>
              <a:defRPr/>
            </a:pPr>
            <a:r>
              <a:rPr lang="en-US" altLang="en-US" sz="2400"/>
              <a:t>Tennessee high school teacher who agreed to be the ACLU’s test case</a:t>
            </a:r>
          </a:p>
          <a:p>
            <a:pPr eaLnBrk="1" hangingPunct="1">
              <a:lnSpc>
                <a:spcPct val="80000"/>
              </a:lnSpc>
              <a:defRPr/>
            </a:pPr>
            <a:r>
              <a:rPr lang="en-US" altLang="en-US" sz="2400"/>
              <a:t>Used the state-approved biology textbook (which contained a chapter on evolution) to teach the subject, thereby breaking the law and triggering the Scopes Monkey Trial</a:t>
            </a:r>
          </a:p>
          <a:p>
            <a:pPr eaLnBrk="1" hangingPunct="1">
              <a:lnSpc>
                <a:spcPct val="80000"/>
              </a:lnSpc>
              <a:defRPr/>
            </a:pPr>
            <a:r>
              <a:rPr lang="en-US" altLang="en-US" sz="2400"/>
              <a:t>Encouraged his own students to testify against him!</a:t>
            </a:r>
          </a:p>
        </p:txBody>
      </p:sp>
      <p:sp>
        <p:nvSpPr>
          <p:cNvPr id="12293" name="Rectangle 5"/>
          <p:cNvSpPr>
            <a:spLocks noGrp="1" noChangeArrowheads="1"/>
          </p:cNvSpPr>
          <p:nvPr>
            <p:ph sz="half" idx="2"/>
          </p:nvPr>
        </p:nvSpPr>
        <p:spPr/>
        <p:txBody>
          <a:bodyPr/>
          <a:lstStyle/>
          <a:p>
            <a:pPr eaLnBrk="1" hangingPunct="1">
              <a:lnSpc>
                <a:spcPct val="80000"/>
              </a:lnSpc>
              <a:defRPr/>
            </a:pPr>
            <a:endParaRPr lang="en-US" altLang="en-US" sz="2400"/>
          </a:p>
        </p:txBody>
      </p:sp>
      <p:pic>
        <p:nvPicPr>
          <p:cNvPr id="28677" name="Picture 7" descr="File:John t scop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47801"/>
            <a:ext cx="341153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41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z="6000" b="1"/>
              <a:t>Scopes Monkey Trial</a:t>
            </a:r>
          </a:p>
        </p:txBody>
      </p:sp>
      <p:sp>
        <p:nvSpPr>
          <p:cNvPr id="11268" name="Rectangle 4"/>
          <p:cNvSpPr>
            <a:spLocks noGrp="1" noChangeArrowheads="1"/>
          </p:cNvSpPr>
          <p:nvPr>
            <p:ph type="body" sz="half" idx="1"/>
          </p:nvPr>
        </p:nvSpPr>
        <p:spPr/>
        <p:txBody>
          <a:bodyPr/>
          <a:lstStyle/>
          <a:p>
            <a:pPr eaLnBrk="1" hangingPunct="1">
              <a:lnSpc>
                <a:spcPct val="90000"/>
              </a:lnSpc>
              <a:defRPr/>
            </a:pPr>
            <a:r>
              <a:rPr lang="en-US" altLang="en-US" sz="2200"/>
              <a:t>Tried in July 1925</a:t>
            </a:r>
          </a:p>
          <a:p>
            <a:pPr eaLnBrk="1" hangingPunct="1">
              <a:lnSpc>
                <a:spcPct val="90000"/>
              </a:lnSpc>
              <a:defRPr/>
            </a:pPr>
            <a:r>
              <a:rPr lang="en-US" altLang="en-US" sz="2200"/>
              <a:t>Case drew high-profile coverage from all over the world as science faced off against religious fundamentalism</a:t>
            </a:r>
          </a:p>
          <a:p>
            <a:pPr eaLnBrk="1" hangingPunct="1">
              <a:lnSpc>
                <a:spcPct val="90000"/>
              </a:lnSpc>
              <a:defRPr/>
            </a:pPr>
            <a:r>
              <a:rPr lang="en-US" altLang="en-US" sz="2200"/>
              <a:t>Defense would argue both that evolution was not necessarily in conflict with creationism and that the law was unconstitutional on the grounds that it was designed to benefit the beliefs of a specific religious group</a:t>
            </a:r>
          </a:p>
          <a:p>
            <a:pPr eaLnBrk="1" hangingPunct="1">
              <a:lnSpc>
                <a:spcPct val="90000"/>
              </a:lnSpc>
              <a:defRPr/>
            </a:pPr>
            <a:endParaRPr lang="en-US" altLang="en-US" sz="2200"/>
          </a:p>
        </p:txBody>
      </p:sp>
      <p:sp>
        <p:nvSpPr>
          <p:cNvPr id="11269" name="Rectangle 5"/>
          <p:cNvSpPr>
            <a:spLocks noGrp="1" noChangeArrowheads="1"/>
          </p:cNvSpPr>
          <p:nvPr>
            <p:ph sz="half" idx="2"/>
          </p:nvPr>
        </p:nvSpPr>
        <p:spPr/>
        <p:txBody>
          <a:bodyPr/>
          <a:lstStyle/>
          <a:p>
            <a:pPr eaLnBrk="1" hangingPunct="1">
              <a:lnSpc>
                <a:spcPct val="90000"/>
              </a:lnSpc>
              <a:defRPr/>
            </a:pPr>
            <a:endParaRPr lang="en-US" altLang="en-US" sz="2000"/>
          </a:p>
        </p:txBody>
      </p:sp>
      <p:pic>
        <p:nvPicPr>
          <p:cNvPr id="29701" name="Picture 7" descr="Scopes-Monkey-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57400"/>
            <a:ext cx="4648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97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3248</TotalTime>
  <Words>335</Words>
  <Application>Microsoft Office PowerPoint</Application>
  <PresentationFormat>Widescreen</PresentationFormat>
  <Paragraphs>25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Tennessee’s Butler Act</vt:lpstr>
      <vt:lpstr>ACLU</vt:lpstr>
      <vt:lpstr>John Scopes</vt:lpstr>
      <vt:lpstr>Scopes Monkey Trial</vt:lpstr>
      <vt:lpstr>William Jennings Bryan</vt:lpstr>
      <vt:lpstr>Clarence Darrow</vt:lpstr>
      <vt:lpstr>PowerPoint Presentation</vt:lpstr>
      <vt:lpstr>PowerPoint Presentation</vt:lpstr>
      <vt:lpstr>PowerPoint Presentation</vt:lpstr>
      <vt:lpstr>PowerPoint Presentation</vt:lpstr>
      <vt:lpstr>PowerPoint Presentation</vt:lpstr>
      <vt:lpstr>PowerPoint Presentation</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Margaletta Smith</dc:creator>
  <cp:lastModifiedBy>Margaletta Smith</cp:lastModifiedBy>
  <cp:revision>6</cp:revision>
  <dcterms:created xsi:type="dcterms:W3CDTF">2017-03-09T18:17:13Z</dcterms:created>
  <dcterms:modified xsi:type="dcterms:W3CDTF">2019-03-06T12:14:27Z</dcterms:modified>
</cp:coreProperties>
</file>