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8" r:id="rId3"/>
    <p:sldId id="299" r:id="rId4"/>
    <p:sldId id="257" r:id="rId5"/>
    <p:sldId id="302" r:id="rId6"/>
    <p:sldId id="303" r:id="rId7"/>
    <p:sldId id="277" r:id="rId8"/>
    <p:sldId id="315" r:id="rId9"/>
    <p:sldId id="316" r:id="rId10"/>
    <p:sldId id="259" r:id="rId11"/>
    <p:sldId id="317" r:id="rId12"/>
    <p:sldId id="320" r:id="rId13"/>
    <p:sldId id="260" r:id="rId14"/>
    <p:sldId id="321" r:id="rId15"/>
    <p:sldId id="318" r:id="rId16"/>
    <p:sldId id="322" r:id="rId17"/>
    <p:sldId id="323" r:id="rId18"/>
    <p:sldId id="324" r:id="rId19"/>
    <p:sldId id="268" r:id="rId20"/>
    <p:sldId id="270" r:id="rId21"/>
    <p:sldId id="269" r:id="rId22"/>
    <p:sldId id="276" r:id="rId23"/>
    <p:sldId id="278" r:id="rId24"/>
    <p:sldId id="271" r:id="rId25"/>
    <p:sldId id="273" r:id="rId26"/>
    <p:sldId id="272" r:id="rId27"/>
    <p:sldId id="274" r:id="rId28"/>
    <p:sldId id="27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2" autoAdjust="0"/>
    <p:restoredTop sz="94660"/>
  </p:normalViewPr>
  <p:slideViewPr>
    <p:cSldViewPr>
      <p:cViewPr varScale="1">
        <p:scale>
          <a:sx n="67" d="100"/>
          <a:sy n="67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A13DE-9E6A-414A-B03E-9B7FA32DEE53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</dgm:pt>
    <dgm:pt modelId="{B53E4412-7541-400C-A23F-B41A63C3D4C8}">
      <dgm:prSet phldrT="[Text]"/>
      <dgm:spPr/>
      <dgm:t>
        <a:bodyPr/>
        <a:lstStyle/>
        <a:p>
          <a:r>
            <a:rPr lang="en-US" b="1" u="sng" dirty="0"/>
            <a:t>Huey Long</a:t>
          </a:r>
          <a:r>
            <a:rPr lang="en-US" b="0" u="none" dirty="0"/>
            <a:t> </a:t>
          </a:r>
          <a:r>
            <a:rPr lang="en-US" b="0" u="none" dirty="0">
              <a:sym typeface="Wingdings" pitchFamily="2" charset="2"/>
            </a:rPr>
            <a:t> Louisiana Senator who turned against the New Deal and proposed more radical social programs including a </a:t>
          </a:r>
          <a:r>
            <a:rPr lang="en-US" b="1" u="sng" dirty="0">
              <a:sym typeface="Wingdings" pitchFamily="2" charset="2"/>
            </a:rPr>
            <a:t>guaranteed income</a:t>
          </a:r>
          <a:r>
            <a:rPr lang="en-US" b="0" u="none" dirty="0">
              <a:sym typeface="Wingdings" pitchFamily="2" charset="2"/>
            </a:rPr>
            <a:t> (Share-Our-Wealth)</a:t>
          </a:r>
          <a:br>
            <a:rPr lang="en-US" b="0" u="none" dirty="0">
              <a:sym typeface="Wingdings" pitchFamily="2" charset="2"/>
            </a:rPr>
          </a:br>
          <a:endParaRPr lang="en-US" b="1" u="sng" dirty="0"/>
        </a:p>
      </dgm:t>
    </dgm:pt>
    <dgm:pt modelId="{C86449A6-EAA5-4B9F-B506-EDF963A46F1E}" type="parTrans" cxnId="{95E6001A-7352-4249-949E-CA1CCBEB8966}">
      <dgm:prSet/>
      <dgm:spPr/>
      <dgm:t>
        <a:bodyPr/>
        <a:lstStyle/>
        <a:p>
          <a:endParaRPr lang="en-US"/>
        </a:p>
      </dgm:t>
    </dgm:pt>
    <dgm:pt modelId="{5B0A8381-FA38-4D65-971A-D6D4CB035C55}" type="sibTrans" cxnId="{95E6001A-7352-4249-949E-CA1CCBEB8966}">
      <dgm:prSet/>
      <dgm:spPr/>
      <dgm:t>
        <a:bodyPr/>
        <a:lstStyle/>
        <a:p>
          <a:endParaRPr lang="en-US"/>
        </a:p>
      </dgm:t>
    </dgm:pt>
    <dgm:pt modelId="{7D0AA492-CD3E-4E6F-BB9B-1395A6EFC91A}">
      <dgm:prSet phldrT="[Text]"/>
      <dgm:spPr/>
      <dgm:t>
        <a:bodyPr/>
        <a:lstStyle/>
        <a:p>
          <a:r>
            <a:rPr lang="en-US" b="1" u="sng" dirty="0"/>
            <a:t>American Liberty League</a:t>
          </a:r>
          <a:r>
            <a:rPr lang="en-US" b="0" u="none" dirty="0"/>
            <a:t> </a:t>
          </a:r>
          <a:r>
            <a:rPr lang="en-US" b="0" u="none" dirty="0">
              <a:sym typeface="Wingdings" pitchFamily="2" charset="2"/>
            </a:rPr>
            <a:t> Conservative group that believed the New Deal violated rights of individuals and property</a:t>
          </a:r>
          <a:endParaRPr lang="en-US" b="1" u="sng" dirty="0"/>
        </a:p>
      </dgm:t>
    </dgm:pt>
    <dgm:pt modelId="{FDF83DAD-625F-44A0-9EC7-F444C1B2636C}" type="parTrans" cxnId="{E0AF0EE1-4D78-43FE-B1A5-B379B3543584}">
      <dgm:prSet/>
      <dgm:spPr/>
      <dgm:t>
        <a:bodyPr/>
        <a:lstStyle/>
        <a:p>
          <a:endParaRPr lang="en-US"/>
        </a:p>
      </dgm:t>
    </dgm:pt>
    <dgm:pt modelId="{A211A2DE-0769-4B70-87CB-FC54C2638EF2}" type="sibTrans" cxnId="{E0AF0EE1-4D78-43FE-B1A5-B379B3543584}">
      <dgm:prSet/>
      <dgm:spPr/>
      <dgm:t>
        <a:bodyPr/>
        <a:lstStyle/>
        <a:p>
          <a:endParaRPr lang="en-US"/>
        </a:p>
      </dgm:t>
    </dgm:pt>
    <dgm:pt modelId="{EA46182E-0AED-40BC-8F8D-7DBC5BB79738}">
      <dgm:prSet phldrT="[Text]"/>
      <dgm:spPr/>
      <dgm:t>
        <a:bodyPr/>
        <a:lstStyle/>
        <a:p>
          <a:r>
            <a:rPr lang="en-US" b="1" u="sng" dirty="0"/>
            <a:t>Father Charles Coughlin</a:t>
          </a:r>
          <a:r>
            <a:rPr lang="en-US" b="0" u="none" dirty="0"/>
            <a:t> </a:t>
          </a:r>
          <a:r>
            <a:rPr lang="en-US" b="0" u="none" dirty="0">
              <a:sym typeface="Wingdings" pitchFamily="2" charset="2"/>
            </a:rPr>
            <a:t>  Catholic priest who favored a guaranteed income  and government takeover of the banks</a:t>
          </a:r>
          <a:endParaRPr lang="en-US" b="1" u="sng" dirty="0"/>
        </a:p>
      </dgm:t>
    </dgm:pt>
    <dgm:pt modelId="{317E7208-1E42-49E7-AD78-6F0B72FCDD52}" type="parTrans" cxnId="{5A1870F0-5277-483A-973C-7CE6FC2CE3D6}">
      <dgm:prSet/>
      <dgm:spPr/>
      <dgm:t>
        <a:bodyPr/>
        <a:lstStyle/>
        <a:p>
          <a:endParaRPr lang="en-US"/>
        </a:p>
      </dgm:t>
    </dgm:pt>
    <dgm:pt modelId="{5A7B54F2-6A83-4DD8-9877-49120754EC14}" type="sibTrans" cxnId="{5A1870F0-5277-483A-973C-7CE6FC2CE3D6}">
      <dgm:prSet/>
      <dgm:spPr/>
      <dgm:t>
        <a:bodyPr/>
        <a:lstStyle/>
        <a:p>
          <a:endParaRPr lang="en-US"/>
        </a:p>
      </dgm:t>
    </dgm:pt>
    <dgm:pt modelId="{CD6DF0D3-1EC8-4E43-86E2-F05D310CEE1B}">
      <dgm:prSet/>
      <dgm:spPr/>
      <dgm:t>
        <a:bodyPr/>
        <a:lstStyle/>
        <a:p>
          <a:r>
            <a:rPr lang="en-US" b="1" u="sng" dirty="0"/>
            <a:t>The Supreme Court</a:t>
          </a:r>
          <a:r>
            <a:rPr lang="en-US" b="0" u="none" dirty="0"/>
            <a:t> </a:t>
          </a:r>
          <a:r>
            <a:rPr lang="en-US" b="0" u="none" dirty="0">
              <a:sym typeface="Wingdings" pitchFamily="2" charset="2"/>
            </a:rPr>
            <a:t> The Court began to strike down parts of the New Deal as unconstitutional (NIRA, AAA)</a:t>
          </a:r>
          <a:br>
            <a:rPr lang="en-US" b="0" u="none" dirty="0">
              <a:sym typeface="Wingdings" pitchFamily="2" charset="2"/>
            </a:rPr>
          </a:br>
          <a:br>
            <a:rPr lang="en-US" b="0" u="none" dirty="0">
              <a:sym typeface="Wingdings" pitchFamily="2" charset="2"/>
            </a:rPr>
          </a:br>
          <a:endParaRPr lang="en-US" b="1" u="sng" dirty="0"/>
        </a:p>
      </dgm:t>
    </dgm:pt>
    <dgm:pt modelId="{B45A6A3C-7C0C-4E3D-962F-4EDEA2430168}" type="parTrans" cxnId="{B4867AA6-6B25-4D36-AE59-2980F23D6748}">
      <dgm:prSet/>
      <dgm:spPr/>
    </dgm:pt>
    <dgm:pt modelId="{FC360AD6-761B-4901-88BE-77845D601844}" type="sibTrans" cxnId="{B4867AA6-6B25-4D36-AE59-2980F23D6748}">
      <dgm:prSet/>
      <dgm:spPr/>
    </dgm:pt>
    <dgm:pt modelId="{650848D2-A7D1-4D07-AC92-0564EF3C63D7}" type="pres">
      <dgm:prSet presAssocID="{B57A13DE-9E6A-414A-B03E-9B7FA32DEE53}" presName="Name0" presStyleCnt="0">
        <dgm:presLayoutVars>
          <dgm:dir/>
          <dgm:resizeHandles val="exact"/>
        </dgm:presLayoutVars>
      </dgm:prSet>
      <dgm:spPr/>
    </dgm:pt>
    <dgm:pt modelId="{8ACD62E2-3A71-490D-9B13-97407B53B010}" type="pres">
      <dgm:prSet presAssocID="{B57A13DE-9E6A-414A-B03E-9B7FA32DEE53}" presName="fgShape" presStyleLbl="fgShp" presStyleIdx="0" presStyleCnt="1"/>
      <dgm:spPr/>
    </dgm:pt>
    <dgm:pt modelId="{39982972-6133-4489-A40C-558FEE5F6091}" type="pres">
      <dgm:prSet presAssocID="{B57A13DE-9E6A-414A-B03E-9B7FA32DEE53}" presName="linComp" presStyleCnt="0"/>
      <dgm:spPr/>
    </dgm:pt>
    <dgm:pt modelId="{BBCDF466-D010-4889-9FD3-E513A1FB3B3A}" type="pres">
      <dgm:prSet presAssocID="{B53E4412-7541-400C-A23F-B41A63C3D4C8}" presName="compNode" presStyleCnt="0"/>
      <dgm:spPr/>
    </dgm:pt>
    <dgm:pt modelId="{889F5562-269C-4913-8BF1-DCB7663975F8}" type="pres">
      <dgm:prSet presAssocID="{B53E4412-7541-400C-A23F-B41A63C3D4C8}" presName="bkgdShape" presStyleLbl="node1" presStyleIdx="0" presStyleCnt="4"/>
      <dgm:spPr/>
    </dgm:pt>
    <dgm:pt modelId="{905A330C-29B5-4AA2-9D07-783248F3DE17}" type="pres">
      <dgm:prSet presAssocID="{B53E4412-7541-400C-A23F-B41A63C3D4C8}" presName="nodeTx" presStyleLbl="node1" presStyleIdx="0" presStyleCnt="4">
        <dgm:presLayoutVars>
          <dgm:bulletEnabled val="1"/>
        </dgm:presLayoutVars>
      </dgm:prSet>
      <dgm:spPr/>
    </dgm:pt>
    <dgm:pt modelId="{AB2AA4A7-660F-4874-9418-E0153D17EC5A}" type="pres">
      <dgm:prSet presAssocID="{B53E4412-7541-400C-A23F-B41A63C3D4C8}" presName="invisiNode" presStyleLbl="node1" presStyleIdx="0" presStyleCnt="4"/>
      <dgm:spPr/>
    </dgm:pt>
    <dgm:pt modelId="{7479615C-C8C8-44BB-816D-BE8AF898C7C2}" type="pres">
      <dgm:prSet presAssocID="{B53E4412-7541-400C-A23F-B41A63C3D4C8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1CE1E4-6E54-4C73-A30A-8AC4B5418459}" type="pres">
      <dgm:prSet presAssocID="{5B0A8381-FA38-4D65-971A-D6D4CB035C55}" presName="sibTrans" presStyleLbl="sibTrans2D1" presStyleIdx="0" presStyleCnt="0"/>
      <dgm:spPr/>
    </dgm:pt>
    <dgm:pt modelId="{74EE0D60-471C-48F4-B4BD-38873DC72FF1}" type="pres">
      <dgm:prSet presAssocID="{7D0AA492-CD3E-4E6F-BB9B-1395A6EFC91A}" presName="compNode" presStyleCnt="0"/>
      <dgm:spPr/>
    </dgm:pt>
    <dgm:pt modelId="{8007DC35-1652-4EDF-BC50-52EBF17B9751}" type="pres">
      <dgm:prSet presAssocID="{7D0AA492-CD3E-4E6F-BB9B-1395A6EFC91A}" presName="bkgdShape" presStyleLbl="node1" presStyleIdx="1" presStyleCnt="4"/>
      <dgm:spPr/>
    </dgm:pt>
    <dgm:pt modelId="{7A196C5C-CC1D-4F70-9993-04A55AB05528}" type="pres">
      <dgm:prSet presAssocID="{7D0AA492-CD3E-4E6F-BB9B-1395A6EFC91A}" presName="nodeTx" presStyleLbl="node1" presStyleIdx="1" presStyleCnt="4">
        <dgm:presLayoutVars>
          <dgm:bulletEnabled val="1"/>
        </dgm:presLayoutVars>
      </dgm:prSet>
      <dgm:spPr/>
    </dgm:pt>
    <dgm:pt modelId="{0B4CDC09-AD7A-442A-AF99-2D283D7F5F40}" type="pres">
      <dgm:prSet presAssocID="{7D0AA492-CD3E-4E6F-BB9B-1395A6EFC91A}" presName="invisiNode" presStyleLbl="node1" presStyleIdx="1" presStyleCnt="4"/>
      <dgm:spPr/>
    </dgm:pt>
    <dgm:pt modelId="{B3C1618C-219C-493C-B42A-F45A6B37C2CE}" type="pres">
      <dgm:prSet presAssocID="{7D0AA492-CD3E-4E6F-BB9B-1395A6EFC91A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5F9798-64CA-4EF0-94E1-F8B169F6E785}" type="pres">
      <dgm:prSet presAssocID="{A211A2DE-0769-4B70-87CB-FC54C2638EF2}" presName="sibTrans" presStyleLbl="sibTrans2D1" presStyleIdx="0" presStyleCnt="0"/>
      <dgm:spPr/>
    </dgm:pt>
    <dgm:pt modelId="{8D436E8C-87B9-4B7C-9B7E-82CBDADD4714}" type="pres">
      <dgm:prSet presAssocID="{EA46182E-0AED-40BC-8F8D-7DBC5BB79738}" presName="compNode" presStyleCnt="0"/>
      <dgm:spPr/>
    </dgm:pt>
    <dgm:pt modelId="{A9301E6A-F8C9-48D2-85D5-25E6CBFEC901}" type="pres">
      <dgm:prSet presAssocID="{EA46182E-0AED-40BC-8F8D-7DBC5BB79738}" presName="bkgdShape" presStyleLbl="node1" presStyleIdx="2" presStyleCnt="4"/>
      <dgm:spPr/>
    </dgm:pt>
    <dgm:pt modelId="{59C93C9E-AD6A-4DBB-9692-47EFB5E24082}" type="pres">
      <dgm:prSet presAssocID="{EA46182E-0AED-40BC-8F8D-7DBC5BB79738}" presName="nodeTx" presStyleLbl="node1" presStyleIdx="2" presStyleCnt="4">
        <dgm:presLayoutVars>
          <dgm:bulletEnabled val="1"/>
        </dgm:presLayoutVars>
      </dgm:prSet>
      <dgm:spPr/>
    </dgm:pt>
    <dgm:pt modelId="{E85E47B6-9031-473B-811C-A6B833DBA328}" type="pres">
      <dgm:prSet presAssocID="{EA46182E-0AED-40BC-8F8D-7DBC5BB79738}" presName="invisiNode" presStyleLbl="node1" presStyleIdx="2" presStyleCnt="4"/>
      <dgm:spPr/>
    </dgm:pt>
    <dgm:pt modelId="{AB2AAB78-7DEB-4598-BCC8-86264D65E253}" type="pres">
      <dgm:prSet presAssocID="{EA46182E-0AED-40BC-8F8D-7DBC5BB79738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94363AD-E8CA-4D88-B95D-08B947656896}" type="pres">
      <dgm:prSet presAssocID="{5A7B54F2-6A83-4DD8-9877-49120754EC14}" presName="sibTrans" presStyleLbl="sibTrans2D1" presStyleIdx="0" presStyleCnt="0"/>
      <dgm:spPr/>
    </dgm:pt>
    <dgm:pt modelId="{D16E79CB-FB1B-45C8-B6EB-9C0FB5ABE3F1}" type="pres">
      <dgm:prSet presAssocID="{CD6DF0D3-1EC8-4E43-86E2-F05D310CEE1B}" presName="compNode" presStyleCnt="0"/>
      <dgm:spPr/>
    </dgm:pt>
    <dgm:pt modelId="{B8D2A2B6-3630-4345-B713-1F3FDE9D4F7D}" type="pres">
      <dgm:prSet presAssocID="{CD6DF0D3-1EC8-4E43-86E2-F05D310CEE1B}" presName="bkgdShape" presStyleLbl="node1" presStyleIdx="3" presStyleCnt="4"/>
      <dgm:spPr/>
    </dgm:pt>
    <dgm:pt modelId="{3A722915-A152-4D04-8E0E-DB1C881C9E67}" type="pres">
      <dgm:prSet presAssocID="{CD6DF0D3-1EC8-4E43-86E2-F05D310CEE1B}" presName="nodeTx" presStyleLbl="node1" presStyleIdx="3" presStyleCnt="4">
        <dgm:presLayoutVars>
          <dgm:bulletEnabled val="1"/>
        </dgm:presLayoutVars>
      </dgm:prSet>
      <dgm:spPr/>
    </dgm:pt>
    <dgm:pt modelId="{9EE5F200-63C5-4201-8622-052DF71265E6}" type="pres">
      <dgm:prSet presAssocID="{CD6DF0D3-1EC8-4E43-86E2-F05D310CEE1B}" presName="invisiNode" presStyleLbl="node1" presStyleIdx="3" presStyleCnt="4"/>
      <dgm:spPr/>
    </dgm:pt>
    <dgm:pt modelId="{51FE53F5-942B-456F-9BAF-86F98B4BE0B4}" type="pres">
      <dgm:prSet presAssocID="{CD6DF0D3-1EC8-4E43-86E2-F05D310CEE1B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0C5FA03-AFAD-4D70-B280-B06D4EECAB22}" type="presOf" srcId="{EA46182E-0AED-40BC-8F8D-7DBC5BB79738}" destId="{59C93C9E-AD6A-4DBB-9692-47EFB5E24082}" srcOrd="1" destOrd="0" presId="urn:microsoft.com/office/officeart/2005/8/layout/hList7#1"/>
    <dgm:cxn modelId="{95E6001A-7352-4249-949E-CA1CCBEB8966}" srcId="{B57A13DE-9E6A-414A-B03E-9B7FA32DEE53}" destId="{B53E4412-7541-400C-A23F-B41A63C3D4C8}" srcOrd="0" destOrd="0" parTransId="{C86449A6-EAA5-4B9F-B506-EDF963A46F1E}" sibTransId="{5B0A8381-FA38-4D65-971A-D6D4CB035C55}"/>
    <dgm:cxn modelId="{20D7D95F-3D75-4066-9522-0A4ACEC29E21}" type="presOf" srcId="{7D0AA492-CD3E-4E6F-BB9B-1395A6EFC91A}" destId="{8007DC35-1652-4EDF-BC50-52EBF17B9751}" srcOrd="0" destOrd="0" presId="urn:microsoft.com/office/officeart/2005/8/layout/hList7#1"/>
    <dgm:cxn modelId="{DD38BA6F-2924-4216-8978-F10E6ED9A75F}" type="presOf" srcId="{7D0AA492-CD3E-4E6F-BB9B-1395A6EFC91A}" destId="{7A196C5C-CC1D-4F70-9993-04A55AB05528}" srcOrd="1" destOrd="0" presId="urn:microsoft.com/office/officeart/2005/8/layout/hList7#1"/>
    <dgm:cxn modelId="{0C430D7E-25EE-408D-B07B-EB508454B621}" type="presOf" srcId="{B57A13DE-9E6A-414A-B03E-9B7FA32DEE53}" destId="{650848D2-A7D1-4D07-AC92-0564EF3C63D7}" srcOrd="0" destOrd="0" presId="urn:microsoft.com/office/officeart/2005/8/layout/hList7#1"/>
    <dgm:cxn modelId="{1922F886-CE93-427A-BEB0-467149997266}" type="presOf" srcId="{B53E4412-7541-400C-A23F-B41A63C3D4C8}" destId="{905A330C-29B5-4AA2-9D07-783248F3DE17}" srcOrd="1" destOrd="0" presId="urn:microsoft.com/office/officeart/2005/8/layout/hList7#1"/>
    <dgm:cxn modelId="{153A2691-3BC5-432B-969C-EC216E713F22}" type="presOf" srcId="{EA46182E-0AED-40BC-8F8D-7DBC5BB79738}" destId="{A9301E6A-F8C9-48D2-85D5-25E6CBFEC901}" srcOrd="0" destOrd="0" presId="urn:microsoft.com/office/officeart/2005/8/layout/hList7#1"/>
    <dgm:cxn modelId="{8D51809E-35EC-4052-9F43-7638FBD1CF87}" type="presOf" srcId="{CD6DF0D3-1EC8-4E43-86E2-F05D310CEE1B}" destId="{3A722915-A152-4D04-8E0E-DB1C881C9E67}" srcOrd="1" destOrd="0" presId="urn:microsoft.com/office/officeart/2005/8/layout/hList7#1"/>
    <dgm:cxn modelId="{B4867AA6-6B25-4D36-AE59-2980F23D6748}" srcId="{B57A13DE-9E6A-414A-B03E-9B7FA32DEE53}" destId="{CD6DF0D3-1EC8-4E43-86E2-F05D310CEE1B}" srcOrd="3" destOrd="0" parTransId="{B45A6A3C-7C0C-4E3D-962F-4EDEA2430168}" sibTransId="{FC360AD6-761B-4901-88BE-77845D601844}"/>
    <dgm:cxn modelId="{0D17EAB4-21B2-4A67-A0F6-38557774F66F}" type="presOf" srcId="{CD6DF0D3-1EC8-4E43-86E2-F05D310CEE1B}" destId="{B8D2A2B6-3630-4345-B713-1F3FDE9D4F7D}" srcOrd="0" destOrd="0" presId="urn:microsoft.com/office/officeart/2005/8/layout/hList7#1"/>
    <dgm:cxn modelId="{A5F707C4-5306-47CD-9C6A-DF8E091C36CE}" type="presOf" srcId="{5B0A8381-FA38-4D65-971A-D6D4CB035C55}" destId="{5F1CE1E4-6E54-4C73-A30A-8AC4B5418459}" srcOrd="0" destOrd="0" presId="urn:microsoft.com/office/officeart/2005/8/layout/hList7#1"/>
    <dgm:cxn modelId="{E48916CB-9E3C-4A5B-BD03-1DF67F2083B6}" type="presOf" srcId="{B53E4412-7541-400C-A23F-B41A63C3D4C8}" destId="{889F5562-269C-4913-8BF1-DCB7663975F8}" srcOrd="0" destOrd="0" presId="urn:microsoft.com/office/officeart/2005/8/layout/hList7#1"/>
    <dgm:cxn modelId="{AFE90CDA-0052-4904-B37A-591C178DA3BB}" type="presOf" srcId="{5A7B54F2-6A83-4DD8-9877-49120754EC14}" destId="{D94363AD-E8CA-4D88-B95D-08B947656896}" srcOrd="0" destOrd="0" presId="urn:microsoft.com/office/officeart/2005/8/layout/hList7#1"/>
    <dgm:cxn modelId="{44CD41DA-1BD7-452D-985A-F0451DEBCC5F}" type="presOf" srcId="{A211A2DE-0769-4B70-87CB-FC54C2638EF2}" destId="{905F9798-64CA-4EF0-94E1-F8B169F6E785}" srcOrd="0" destOrd="0" presId="urn:microsoft.com/office/officeart/2005/8/layout/hList7#1"/>
    <dgm:cxn modelId="{E0AF0EE1-4D78-43FE-B1A5-B379B3543584}" srcId="{B57A13DE-9E6A-414A-B03E-9B7FA32DEE53}" destId="{7D0AA492-CD3E-4E6F-BB9B-1395A6EFC91A}" srcOrd="1" destOrd="0" parTransId="{FDF83DAD-625F-44A0-9EC7-F444C1B2636C}" sibTransId="{A211A2DE-0769-4B70-87CB-FC54C2638EF2}"/>
    <dgm:cxn modelId="{5A1870F0-5277-483A-973C-7CE6FC2CE3D6}" srcId="{B57A13DE-9E6A-414A-B03E-9B7FA32DEE53}" destId="{EA46182E-0AED-40BC-8F8D-7DBC5BB79738}" srcOrd="2" destOrd="0" parTransId="{317E7208-1E42-49E7-AD78-6F0B72FCDD52}" sibTransId="{5A7B54F2-6A83-4DD8-9877-49120754EC14}"/>
    <dgm:cxn modelId="{90ED67A4-8AC1-4259-876C-3D8EDC6C456D}" type="presParOf" srcId="{650848D2-A7D1-4D07-AC92-0564EF3C63D7}" destId="{8ACD62E2-3A71-490D-9B13-97407B53B010}" srcOrd="0" destOrd="0" presId="urn:microsoft.com/office/officeart/2005/8/layout/hList7#1"/>
    <dgm:cxn modelId="{1794B18A-2B69-4DA8-B813-36F13AED894D}" type="presParOf" srcId="{650848D2-A7D1-4D07-AC92-0564EF3C63D7}" destId="{39982972-6133-4489-A40C-558FEE5F6091}" srcOrd="1" destOrd="0" presId="urn:microsoft.com/office/officeart/2005/8/layout/hList7#1"/>
    <dgm:cxn modelId="{0FC3F32E-3FAF-49EE-85AF-6EE711454187}" type="presParOf" srcId="{39982972-6133-4489-A40C-558FEE5F6091}" destId="{BBCDF466-D010-4889-9FD3-E513A1FB3B3A}" srcOrd="0" destOrd="0" presId="urn:microsoft.com/office/officeart/2005/8/layout/hList7#1"/>
    <dgm:cxn modelId="{4ACB42E9-7F2B-403A-B397-C36AC4320AB0}" type="presParOf" srcId="{BBCDF466-D010-4889-9FD3-E513A1FB3B3A}" destId="{889F5562-269C-4913-8BF1-DCB7663975F8}" srcOrd="0" destOrd="0" presId="urn:microsoft.com/office/officeart/2005/8/layout/hList7#1"/>
    <dgm:cxn modelId="{37C4ABBC-A82B-411F-8B9D-D5B4DB25E9DD}" type="presParOf" srcId="{BBCDF466-D010-4889-9FD3-E513A1FB3B3A}" destId="{905A330C-29B5-4AA2-9D07-783248F3DE17}" srcOrd="1" destOrd="0" presId="urn:microsoft.com/office/officeart/2005/8/layout/hList7#1"/>
    <dgm:cxn modelId="{3EEA6008-4901-4972-AD2C-C943DE6CED89}" type="presParOf" srcId="{BBCDF466-D010-4889-9FD3-E513A1FB3B3A}" destId="{AB2AA4A7-660F-4874-9418-E0153D17EC5A}" srcOrd="2" destOrd="0" presId="urn:microsoft.com/office/officeart/2005/8/layout/hList7#1"/>
    <dgm:cxn modelId="{FDB8311A-4DE9-4879-A5D9-97A786C64DAF}" type="presParOf" srcId="{BBCDF466-D010-4889-9FD3-E513A1FB3B3A}" destId="{7479615C-C8C8-44BB-816D-BE8AF898C7C2}" srcOrd="3" destOrd="0" presId="urn:microsoft.com/office/officeart/2005/8/layout/hList7#1"/>
    <dgm:cxn modelId="{93E4C379-245A-4B7D-8F71-CDB890C4D977}" type="presParOf" srcId="{39982972-6133-4489-A40C-558FEE5F6091}" destId="{5F1CE1E4-6E54-4C73-A30A-8AC4B5418459}" srcOrd="1" destOrd="0" presId="urn:microsoft.com/office/officeart/2005/8/layout/hList7#1"/>
    <dgm:cxn modelId="{2F08100C-ACF1-4C04-8874-86AB6064396E}" type="presParOf" srcId="{39982972-6133-4489-A40C-558FEE5F6091}" destId="{74EE0D60-471C-48F4-B4BD-38873DC72FF1}" srcOrd="2" destOrd="0" presId="urn:microsoft.com/office/officeart/2005/8/layout/hList7#1"/>
    <dgm:cxn modelId="{F6F23D17-5C8D-46E2-A017-A6993B334B2D}" type="presParOf" srcId="{74EE0D60-471C-48F4-B4BD-38873DC72FF1}" destId="{8007DC35-1652-4EDF-BC50-52EBF17B9751}" srcOrd="0" destOrd="0" presId="urn:microsoft.com/office/officeart/2005/8/layout/hList7#1"/>
    <dgm:cxn modelId="{E8E5CFE1-71E9-400C-A87C-2363667B2802}" type="presParOf" srcId="{74EE0D60-471C-48F4-B4BD-38873DC72FF1}" destId="{7A196C5C-CC1D-4F70-9993-04A55AB05528}" srcOrd="1" destOrd="0" presId="urn:microsoft.com/office/officeart/2005/8/layout/hList7#1"/>
    <dgm:cxn modelId="{C4A19774-2371-4708-B243-F8AE8680FDF8}" type="presParOf" srcId="{74EE0D60-471C-48F4-B4BD-38873DC72FF1}" destId="{0B4CDC09-AD7A-442A-AF99-2D283D7F5F40}" srcOrd="2" destOrd="0" presId="urn:microsoft.com/office/officeart/2005/8/layout/hList7#1"/>
    <dgm:cxn modelId="{ECE2B5C4-0C77-4EC9-95EA-31BEFDD860DC}" type="presParOf" srcId="{74EE0D60-471C-48F4-B4BD-38873DC72FF1}" destId="{B3C1618C-219C-493C-B42A-F45A6B37C2CE}" srcOrd="3" destOrd="0" presId="urn:microsoft.com/office/officeart/2005/8/layout/hList7#1"/>
    <dgm:cxn modelId="{B13B8C53-A7AD-4EEA-9324-C74FCE647AE6}" type="presParOf" srcId="{39982972-6133-4489-A40C-558FEE5F6091}" destId="{905F9798-64CA-4EF0-94E1-F8B169F6E785}" srcOrd="3" destOrd="0" presId="urn:microsoft.com/office/officeart/2005/8/layout/hList7#1"/>
    <dgm:cxn modelId="{A871D043-0B1F-4324-B941-50A7FCE7FAEF}" type="presParOf" srcId="{39982972-6133-4489-A40C-558FEE5F6091}" destId="{8D436E8C-87B9-4B7C-9B7E-82CBDADD4714}" srcOrd="4" destOrd="0" presId="urn:microsoft.com/office/officeart/2005/8/layout/hList7#1"/>
    <dgm:cxn modelId="{F8E16E68-70E9-4C4B-AF0A-1B10CBECE4AC}" type="presParOf" srcId="{8D436E8C-87B9-4B7C-9B7E-82CBDADD4714}" destId="{A9301E6A-F8C9-48D2-85D5-25E6CBFEC901}" srcOrd="0" destOrd="0" presId="urn:microsoft.com/office/officeart/2005/8/layout/hList7#1"/>
    <dgm:cxn modelId="{D7EDC5D4-6008-49F6-9799-E8E70E6288D3}" type="presParOf" srcId="{8D436E8C-87B9-4B7C-9B7E-82CBDADD4714}" destId="{59C93C9E-AD6A-4DBB-9692-47EFB5E24082}" srcOrd="1" destOrd="0" presId="urn:microsoft.com/office/officeart/2005/8/layout/hList7#1"/>
    <dgm:cxn modelId="{08A23914-ADF1-4BBF-87B3-E29587B2CE57}" type="presParOf" srcId="{8D436E8C-87B9-4B7C-9B7E-82CBDADD4714}" destId="{E85E47B6-9031-473B-811C-A6B833DBA328}" srcOrd="2" destOrd="0" presId="urn:microsoft.com/office/officeart/2005/8/layout/hList7#1"/>
    <dgm:cxn modelId="{721E5C84-3512-4082-9EE9-561578FF9718}" type="presParOf" srcId="{8D436E8C-87B9-4B7C-9B7E-82CBDADD4714}" destId="{AB2AAB78-7DEB-4598-BCC8-86264D65E253}" srcOrd="3" destOrd="0" presId="urn:microsoft.com/office/officeart/2005/8/layout/hList7#1"/>
    <dgm:cxn modelId="{63C3ADD3-F93E-4BBB-82C5-0BF183D298BD}" type="presParOf" srcId="{39982972-6133-4489-A40C-558FEE5F6091}" destId="{D94363AD-E8CA-4D88-B95D-08B947656896}" srcOrd="5" destOrd="0" presId="urn:microsoft.com/office/officeart/2005/8/layout/hList7#1"/>
    <dgm:cxn modelId="{1B62A656-FBD0-467E-B06C-FD4FD42575ED}" type="presParOf" srcId="{39982972-6133-4489-A40C-558FEE5F6091}" destId="{D16E79CB-FB1B-45C8-B6EB-9C0FB5ABE3F1}" srcOrd="6" destOrd="0" presId="urn:microsoft.com/office/officeart/2005/8/layout/hList7#1"/>
    <dgm:cxn modelId="{1046D72F-8A10-4804-81BB-3AD2893F29A1}" type="presParOf" srcId="{D16E79CB-FB1B-45C8-B6EB-9C0FB5ABE3F1}" destId="{B8D2A2B6-3630-4345-B713-1F3FDE9D4F7D}" srcOrd="0" destOrd="0" presId="urn:microsoft.com/office/officeart/2005/8/layout/hList7#1"/>
    <dgm:cxn modelId="{073DE033-2D12-4FBB-BA08-9CC6E0D9743E}" type="presParOf" srcId="{D16E79CB-FB1B-45C8-B6EB-9C0FB5ABE3F1}" destId="{3A722915-A152-4D04-8E0E-DB1C881C9E67}" srcOrd="1" destOrd="0" presId="urn:microsoft.com/office/officeart/2005/8/layout/hList7#1"/>
    <dgm:cxn modelId="{7411C59D-86D8-452E-90C3-0154AA230F3A}" type="presParOf" srcId="{D16E79CB-FB1B-45C8-B6EB-9C0FB5ABE3F1}" destId="{9EE5F200-63C5-4201-8622-052DF71265E6}" srcOrd="2" destOrd="0" presId="urn:microsoft.com/office/officeart/2005/8/layout/hList7#1"/>
    <dgm:cxn modelId="{375AD556-8177-4006-BAB8-BCB92C52A448}" type="presParOf" srcId="{D16E79CB-FB1B-45C8-B6EB-9C0FB5ABE3F1}" destId="{51FE53F5-942B-456F-9BAF-86F98B4BE0B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5562-269C-4913-8BF1-DCB7663975F8}">
      <dsp:nvSpPr>
        <dsp:cNvPr id="0" name=""/>
        <dsp:cNvSpPr/>
      </dsp:nvSpPr>
      <dsp:spPr>
        <a:xfrm>
          <a:off x="1918" y="0"/>
          <a:ext cx="2011188" cy="6400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Huey Long</a:t>
          </a:r>
          <a:r>
            <a:rPr lang="en-US" sz="1600" b="0" u="none" kern="1200" dirty="0"/>
            <a:t> </a:t>
          </a:r>
          <a:r>
            <a:rPr lang="en-US" sz="1600" b="0" u="none" kern="1200" dirty="0">
              <a:sym typeface="Wingdings" pitchFamily="2" charset="2"/>
            </a:rPr>
            <a:t> Louisiana Senator who turned against the New Deal and proposed more radical social programs including a </a:t>
          </a:r>
          <a:r>
            <a:rPr lang="en-US" sz="1600" b="1" u="sng" kern="1200" dirty="0">
              <a:sym typeface="Wingdings" pitchFamily="2" charset="2"/>
            </a:rPr>
            <a:t>guaranteed income</a:t>
          </a:r>
          <a:r>
            <a:rPr lang="en-US" sz="1600" b="0" u="none" kern="1200" dirty="0">
              <a:sym typeface="Wingdings" pitchFamily="2" charset="2"/>
            </a:rPr>
            <a:t> (Share-Our-Wealth)</a:t>
          </a:r>
          <a:br>
            <a:rPr lang="en-US" sz="1600" b="0" u="none" kern="1200" dirty="0">
              <a:sym typeface="Wingdings" pitchFamily="2" charset="2"/>
            </a:rPr>
          </a:br>
          <a:endParaRPr lang="en-US" sz="1600" b="1" u="sng" kern="1200" dirty="0"/>
        </a:p>
      </dsp:txBody>
      <dsp:txXfrm>
        <a:off x="1918" y="2560320"/>
        <a:ext cx="2011188" cy="2560320"/>
      </dsp:txXfrm>
    </dsp:sp>
    <dsp:sp modelId="{7479615C-C8C8-44BB-816D-BE8AF898C7C2}">
      <dsp:nvSpPr>
        <dsp:cNvPr id="0" name=""/>
        <dsp:cNvSpPr/>
      </dsp:nvSpPr>
      <dsp:spPr>
        <a:xfrm>
          <a:off x="62254" y="384048"/>
          <a:ext cx="1890517" cy="2131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7DC35-1652-4EDF-BC50-52EBF17B9751}">
      <dsp:nvSpPr>
        <dsp:cNvPr id="0" name=""/>
        <dsp:cNvSpPr/>
      </dsp:nvSpPr>
      <dsp:spPr>
        <a:xfrm>
          <a:off x="2073443" y="0"/>
          <a:ext cx="2011188" cy="6400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American Liberty League</a:t>
          </a:r>
          <a:r>
            <a:rPr lang="en-US" sz="1600" b="0" u="none" kern="1200" dirty="0"/>
            <a:t> </a:t>
          </a:r>
          <a:r>
            <a:rPr lang="en-US" sz="1600" b="0" u="none" kern="1200" dirty="0">
              <a:sym typeface="Wingdings" pitchFamily="2" charset="2"/>
            </a:rPr>
            <a:t> Conservative group that believed the New Deal violated rights of individuals and property</a:t>
          </a:r>
          <a:endParaRPr lang="en-US" sz="1600" b="1" u="sng" kern="1200" dirty="0"/>
        </a:p>
      </dsp:txBody>
      <dsp:txXfrm>
        <a:off x="2073443" y="2560320"/>
        <a:ext cx="2011188" cy="2560320"/>
      </dsp:txXfrm>
    </dsp:sp>
    <dsp:sp modelId="{B3C1618C-219C-493C-B42A-F45A6B37C2CE}">
      <dsp:nvSpPr>
        <dsp:cNvPr id="0" name=""/>
        <dsp:cNvSpPr/>
      </dsp:nvSpPr>
      <dsp:spPr>
        <a:xfrm>
          <a:off x="2133778" y="384048"/>
          <a:ext cx="1890517" cy="21314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01E6A-F8C9-48D2-85D5-25E6CBFEC901}">
      <dsp:nvSpPr>
        <dsp:cNvPr id="0" name=""/>
        <dsp:cNvSpPr/>
      </dsp:nvSpPr>
      <dsp:spPr>
        <a:xfrm>
          <a:off x="4144967" y="0"/>
          <a:ext cx="2011188" cy="6400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Father Charles Coughlin</a:t>
          </a:r>
          <a:r>
            <a:rPr lang="en-US" sz="1600" b="0" u="none" kern="1200" dirty="0"/>
            <a:t> </a:t>
          </a:r>
          <a:r>
            <a:rPr lang="en-US" sz="1600" b="0" u="none" kern="1200" dirty="0">
              <a:sym typeface="Wingdings" pitchFamily="2" charset="2"/>
            </a:rPr>
            <a:t>  Catholic priest who favored a guaranteed income  and government takeover of the banks</a:t>
          </a:r>
          <a:endParaRPr lang="en-US" sz="1600" b="1" u="sng" kern="1200" dirty="0"/>
        </a:p>
      </dsp:txBody>
      <dsp:txXfrm>
        <a:off x="4144967" y="2560320"/>
        <a:ext cx="2011188" cy="2560320"/>
      </dsp:txXfrm>
    </dsp:sp>
    <dsp:sp modelId="{AB2AAB78-7DEB-4598-BCC8-86264D65E253}">
      <dsp:nvSpPr>
        <dsp:cNvPr id="0" name=""/>
        <dsp:cNvSpPr/>
      </dsp:nvSpPr>
      <dsp:spPr>
        <a:xfrm>
          <a:off x="4205303" y="384048"/>
          <a:ext cx="1890517" cy="21314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2A2B6-3630-4345-B713-1F3FDE9D4F7D}">
      <dsp:nvSpPr>
        <dsp:cNvPr id="0" name=""/>
        <dsp:cNvSpPr/>
      </dsp:nvSpPr>
      <dsp:spPr>
        <a:xfrm>
          <a:off x="6216492" y="0"/>
          <a:ext cx="2011188" cy="6400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The Supreme Court</a:t>
          </a:r>
          <a:r>
            <a:rPr lang="en-US" sz="1600" b="0" u="none" kern="1200" dirty="0"/>
            <a:t> </a:t>
          </a:r>
          <a:r>
            <a:rPr lang="en-US" sz="1600" b="0" u="none" kern="1200" dirty="0">
              <a:sym typeface="Wingdings" pitchFamily="2" charset="2"/>
            </a:rPr>
            <a:t> The Court began to strike down parts of the New Deal as unconstitutional (NIRA, AAA)</a:t>
          </a:r>
          <a:br>
            <a:rPr lang="en-US" sz="1600" b="0" u="none" kern="1200" dirty="0">
              <a:sym typeface="Wingdings" pitchFamily="2" charset="2"/>
            </a:rPr>
          </a:br>
          <a:br>
            <a:rPr lang="en-US" sz="1600" b="0" u="none" kern="1200" dirty="0">
              <a:sym typeface="Wingdings" pitchFamily="2" charset="2"/>
            </a:rPr>
          </a:br>
          <a:endParaRPr lang="en-US" sz="1600" b="1" u="sng" kern="1200" dirty="0"/>
        </a:p>
      </dsp:txBody>
      <dsp:txXfrm>
        <a:off x="6216492" y="2560320"/>
        <a:ext cx="2011188" cy="2560320"/>
      </dsp:txXfrm>
    </dsp:sp>
    <dsp:sp modelId="{51FE53F5-942B-456F-9BAF-86F98B4BE0B4}">
      <dsp:nvSpPr>
        <dsp:cNvPr id="0" name=""/>
        <dsp:cNvSpPr/>
      </dsp:nvSpPr>
      <dsp:spPr>
        <a:xfrm>
          <a:off x="6276828" y="384048"/>
          <a:ext cx="1890517" cy="21314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D62E2-3A71-490D-9B13-97407B53B010}">
      <dsp:nvSpPr>
        <dsp:cNvPr id="0" name=""/>
        <dsp:cNvSpPr/>
      </dsp:nvSpPr>
      <dsp:spPr>
        <a:xfrm>
          <a:off x="329183" y="5120640"/>
          <a:ext cx="7571232" cy="96012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BEFC-39C0-4A9D-AE3E-67ED047E6AB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1BB2-D3B4-44F9-99A4-AE82E32A4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A870-8E7C-4CC1-AD96-C71000AEDC59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830-58ED-4DB0-AEB1-BE2E257F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96F0110-EE02-4775-9E34-A9E3AA4A0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458E47-159B-4B42-AD82-23B53D447680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98F67F1-3A34-4FB7-897E-2381863A95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6FDD392-11B6-4B66-9894-56E5D9B39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BF51DA4-465A-4D02-96E1-CD18165FB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37743F-520D-4E9E-AB08-8E0D93AFEF10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DB1824C-58E0-4A9E-845A-9AC4046BAB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8E53529-7715-4B7D-A061-E5A610A1C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B2A02AC-8FFE-4D0E-9F71-2748A1AEE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E8F4EDE-BA33-4A54-B47F-9D276568C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C53B790-BA85-405F-8ABB-4BDDC0107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83F5B5-1503-4920-BF3B-548AD7EA0856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DE6D-DC07-43E1-AA44-1BCAEF13103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872C-CF45-47E1-BED5-B791D409E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MS528FS01\Groups$\Staff\Videos\Video%20&amp;%20Audio%20Files%20for%20Unit%2010\FDR--fear-itself%20(short%20version)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FDR and the First 100 Days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 New Deal Fights the Depression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11628"/>
              </p:ext>
            </p:extLst>
          </p:nvPr>
        </p:nvGraphicFramePr>
        <p:xfrm>
          <a:off x="152400" y="1417320"/>
          <a:ext cx="8839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Business Assistance and Reform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Emergency Banking and Relief Act</a:t>
                      </a:r>
                    </a:p>
                    <a:p>
                      <a:r>
                        <a:rPr lang="en-US" sz="20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Set a temporary bank holiday;</a:t>
                      </a:r>
                      <a:r>
                        <a:rPr lang="en-US" sz="2000" baseline="0" dirty="0"/>
                        <a:t> authorized the Treasury Department to inspect and close bad banks; </a:t>
                      </a:r>
                      <a:r>
                        <a:rPr lang="en-US" sz="2000" b="1" u="sng" baseline="0" dirty="0"/>
                        <a:t>government loaned money to banks in need</a:t>
                      </a:r>
                      <a:endParaRPr lang="en-US" sz="2000" b="1" u="sng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restore</a:t>
                      </a:r>
                      <a:r>
                        <a:rPr lang="en-US" sz="2000" baseline="0" dirty="0"/>
                        <a:t> public confidence in banks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Glass-</a:t>
                      </a:r>
                      <a:r>
                        <a:rPr lang="en-US" sz="2000" dirty="0" err="1"/>
                        <a:t>Steagall</a:t>
                      </a:r>
                      <a:r>
                        <a:rPr lang="en-US" sz="2000" dirty="0"/>
                        <a:t> Banking Act of 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Established the FDIC (insured</a:t>
                      </a:r>
                      <a:r>
                        <a:rPr lang="en-US" sz="2000" baseline="0" dirty="0"/>
                        <a:t> consumer deposits against bank failures)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restore</a:t>
                      </a:r>
                      <a:r>
                        <a:rPr lang="en-US" sz="2000" baseline="0" dirty="0"/>
                        <a:t> public confidence in banks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9544-6A55-4FB2-8E01-3B6A1CC4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22E276-4DF9-44F0-8A24-A32DFAC21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011887"/>
              </p:ext>
            </p:extLst>
          </p:nvPr>
        </p:nvGraphicFramePr>
        <p:xfrm>
          <a:off x="304800" y="274638"/>
          <a:ext cx="8686801" cy="619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7603">
                  <a:extLst>
                    <a:ext uri="{9D8B030D-6E8A-4147-A177-3AD203B41FA5}">
                      <a16:colId xmlns:a16="http://schemas.microsoft.com/office/drawing/2014/main" val="2875165210"/>
                    </a:ext>
                  </a:extLst>
                </a:gridCol>
                <a:gridCol w="2096815">
                  <a:extLst>
                    <a:ext uri="{9D8B030D-6E8A-4147-A177-3AD203B41FA5}">
                      <a16:colId xmlns:a16="http://schemas.microsoft.com/office/drawing/2014/main" val="1944922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Business Assistance and Reform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Civilian Conservation Corps</a:t>
                      </a:r>
                    </a:p>
                    <a:p>
                      <a:r>
                        <a:rPr lang="en-US" sz="2000" b="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/>
                        <a:t>Government agency which offered work to unemployed men between 17 and 25 in the forestry service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/>
                        <a:t>Workers planted trees, fought forest fires, and built drinking water reservoirs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/>
                        <a:t>Workers lived in special camps and earned $30 per month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/>
                        <a:t>Over 3 million men worked for the CCC over its 9 years</a:t>
                      </a:r>
                      <a:endParaRPr lang="en-US" sz="2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/>
                        <a:t>Reduce unemployment rate</a:t>
                      </a:r>
                      <a:endParaRPr lang="en-US" sz="20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Federal Emergency Relief Administration</a:t>
                      </a:r>
                    </a:p>
                    <a:p>
                      <a:r>
                        <a:rPr lang="en-US" sz="2000" b="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/>
                        <a:t>Provided work for over 20 million by giving over $3 billion to state and local governments so they could create jobs for unskilled labor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/>
                        <a:t>Many of these jobs were in manufacturing consumer goods for the needy – canning fruits &amp; vegetables, making mattresses and bedding, distributing surplus food to the hungry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/>
                        <a:t>Replaced by the WPA in 1935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Provide direct relief to states for the unemployed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B1BA-7CDE-4213-B61A-7E17FB58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CE8A26-57F5-45FF-B393-FF526369B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38143"/>
              </p:ext>
            </p:extLst>
          </p:nvPr>
        </p:nvGraphicFramePr>
        <p:xfrm>
          <a:off x="152401" y="3748722"/>
          <a:ext cx="88391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88971994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91941567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470610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CWA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 of FERA; Provided short-term work to 4 million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Built sewers and other sanitation systems, roads, airports, and over 40,000 schools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Paid salary of more than 50,000 school teachers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Spent over $1 billion in just over 5 months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Provide relief through work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54965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6E22E0-F805-4811-B9DD-D06BAC898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914608"/>
              </p:ext>
            </p:extLst>
          </p:nvPr>
        </p:nvGraphicFramePr>
        <p:xfrm>
          <a:off x="152400" y="152400"/>
          <a:ext cx="8839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40903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Business Assistance and Reform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Public Works Administration</a:t>
                      </a:r>
                    </a:p>
                    <a:p>
                      <a:r>
                        <a:rPr lang="en-US" sz="20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Created by the NIRA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Government agency which created jobs for skilled workers through large-scale public works projects, such as the construction of dams, bridges, and highways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Spent over $6 billion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Provide relief through work projects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9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09412"/>
              </p:ext>
            </p:extLst>
          </p:nvPr>
        </p:nvGraphicFramePr>
        <p:xfrm>
          <a:off x="190498" y="243967"/>
          <a:ext cx="8763004" cy="637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508763288"/>
                    </a:ext>
                  </a:extLst>
                </a:gridCol>
                <a:gridCol w="2286004">
                  <a:extLst>
                    <a:ext uri="{9D8B030D-6E8A-4147-A177-3AD203B41FA5}">
                      <a16:colId xmlns:a16="http://schemas.microsoft.com/office/drawing/2014/main" val="1689990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Farm Relief/Rural Development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Agricultural Adjustment Act (AAA)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Provided government loans to farmers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Paid farmers to not grow crops in order to reduce supply and push up crop prices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Program saved American farmers from ruin, but angered consumers because it increased the price of food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/>
                        <a:t>To raise crop prices (and,</a:t>
                      </a:r>
                      <a:r>
                        <a:rPr lang="en-US" sz="1900" baseline="0"/>
                        <a:t> thus, farm income)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Farmers Credit Administration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Farmers’ version of the HOLC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Helped farmers refinance the mortgages on their farms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Saved thousands of family farms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Help farmers recovery from foreclosures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Homeowners Loan Corporation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Created to save homeowners from eviction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US government bought mortgages from banks and then restructured them with lower interest rates and longer terms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About 10% of home owners in the US had mortgages with the HOLC</a:t>
                      </a:r>
                    </a:p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Still, thousands could not make even the adjusted payments and the HOLC foreclosed on many homes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900" dirty="0"/>
                        <a:t>Help all Americans recovery who could not meet mortgage payments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196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BD2E-AAB1-4F49-83BE-689A1CCC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ithfriendship.com/images/i/40202/Tennessee-Valley-Authority-pic.gif">
            <a:extLst>
              <a:ext uri="{FF2B5EF4-FFF2-40B4-BE49-F238E27FC236}">
                <a16:creationId xmlns:a16="http://schemas.microsoft.com/office/drawing/2014/main" id="{84B7A851-7F86-4625-98E4-981AFC41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35072"/>
            <a:ext cx="5867400" cy="294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5DE5A2-D3FF-4314-8A56-E976C747F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71418"/>
              </p:ext>
            </p:extLst>
          </p:nvPr>
        </p:nvGraphicFramePr>
        <p:xfrm>
          <a:off x="228599" y="152400"/>
          <a:ext cx="8610601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222433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Business Assistance and Reform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Tennessee</a:t>
                      </a:r>
                      <a:r>
                        <a:rPr lang="en-US" sz="2000" baseline="0" dirty="0"/>
                        <a:t> Valley Authority (TVA)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1933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Part of FERA; Provided short-term work to 4 million</a:t>
                      </a:r>
                    </a:p>
                    <a:p>
                      <a:pPr marL="342900" indent="-34290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Built sewers and other sanitation systems, roads, airports, and over 40,000 schools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Spent over $1 billion in just over 5 months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To create prosperity</a:t>
                      </a:r>
                      <a:r>
                        <a:rPr lang="en-US" sz="2000" baseline="0" dirty="0"/>
                        <a:t> and bring electricity in the impoverished Tennessee Valley region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7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79FC-5C51-425F-A01C-6B37AC2A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C12506-C3B8-495B-8D36-0DBCDE499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451682"/>
              </p:ext>
            </p:extLst>
          </p:nvPr>
        </p:nvGraphicFramePr>
        <p:xfrm>
          <a:off x="271462" y="274638"/>
          <a:ext cx="88392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44500294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95226502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2500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Federal Securities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Required</a:t>
                      </a:r>
                      <a:r>
                        <a:rPr lang="en-US" sz="2000" baseline="0" dirty="0"/>
                        <a:t> corporations to provide complete information on all stock offerings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 restore public confidence</a:t>
                      </a:r>
                      <a:r>
                        <a:rPr lang="en-US" sz="2000" baseline="0" dirty="0"/>
                        <a:t> in the stock market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National  Recovery Act (NIRA)</a:t>
                      </a:r>
                    </a:p>
                    <a:p>
                      <a:r>
                        <a:rPr lang="en-US" sz="20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Mission was to stabilize prices for manufactured goods and prevent any more businesses from failing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Helped create codes of fair competition and reductions in competition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Struck down as unconstitutional by the Supreme Court in case of Schechter v. US in 1935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Set</a:t>
                      </a:r>
                      <a:r>
                        <a:rPr lang="en-US" sz="2000" baseline="0" dirty="0"/>
                        <a:t> prices; established labor standards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ensure fair business practices and to promote industrial growth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2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1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5FDA-C06C-4F4D-96AF-19E67821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New Deal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7B5736-88C8-4A17-BF17-A1DD45322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38407"/>
              </p:ext>
            </p:extLst>
          </p:nvPr>
        </p:nvGraphicFramePr>
        <p:xfrm>
          <a:off x="152399" y="1219200"/>
          <a:ext cx="8839201" cy="508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279635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/>
                        <a:t>Employment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 Security Administration</a:t>
                      </a:r>
                    </a:p>
                    <a:p>
                      <a:r>
                        <a:rPr lang="en-US" dirty="0"/>
                        <a:t>1935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Provides retirement income for all workers once they reach age 65; also provides payments to needy children and people with permanent disabilities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Also included the first form of unemployment insurance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All of this is paid for through a payroll tax which every worker in America pays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itchFamily="34" charset="0"/>
                        </a:rPr>
                        <a:t>Programs to correct problems in the economy and prevent future depressions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 Labor Board ( Wagner Act)</a:t>
                      </a:r>
                    </a:p>
                    <a:p>
                      <a:r>
                        <a:rPr lang="en-US" dirty="0"/>
                        <a:t>1935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Created by the National Labor Relations Act (also called the Wagner Act)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Designed to monitor unfair management practices, monitor labor unions, and act as an arbitrator between management and unions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itchFamily="34" charset="0"/>
                        </a:rPr>
                        <a:t>Programs to stimulate industry and the economy to end the depression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2D60-1CA2-4C05-A837-05FE0FA4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52B6DF-38BC-4C11-9835-081D63FFA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170612"/>
              </p:ext>
            </p:extLst>
          </p:nvPr>
        </p:nvGraphicFramePr>
        <p:xfrm>
          <a:off x="152399" y="274638"/>
          <a:ext cx="8839202" cy="511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75548197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2">
                  <a:extLst>
                    <a:ext uri="{9D8B030D-6E8A-4147-A177-3AD203B41FA5}">
                      <a16:colId xmlns:a16="http://schemas.microsoft.com/office/drawing/2014/main" val="35862133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Federal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/>
                        <a:t>Employment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Works Progress Administration</a:t>
                      </a:r>
                    </a:p>
                    <a:p>
                      <a:r>
                        <a:rPr lang="en-US" dirty="0"/>
                        <a:t>1935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Create jobs to  8 million workers; mostly unskilled.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Built airports, roads, buildings, made garments for the needy.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Employed many professionals who painted murals on school walls, wrote guides to cities, collected slave narratives, and performed in theater troupes around the country.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1800"/>
                        <a:t>1938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Raised minimum wage to $.40/hour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Set maximum number of work hours at 44 hours/week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Required payment of overtime wages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Banned child labor for those under 16 years of 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Unemployment rate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 Youth Administration</a:t>
                      </a:r>
                    </a:p>
                    <a:p>
                      <a:r>
                        <a:rPr lang="en-US" dirty="0"/>
                        <a:t>1935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Provide recreation, counseling, education, and jobs for young people.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Provided student aid to high school, college, and graduate students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Graduate unable to find jobs or students who dropped out, provided part-time jobs working on highways and parks.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1937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Created the US Housing Authority (USHA)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Subsidized loans to builders who were willing to tear down old tenements and build large tracts of low-cost housing to help the poor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First public housing (“projects”) effort in the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Decrease Homeless rate and provide loans for building and repairing homes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6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684DB0C2-D4F6-467F-B1E8-54AEBB752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866513"/>
              </p:ext>
            </p:extLst>
          </p:nvPr>
        </p:nvGraphicFramePr>
        <p:xfrm>
          <a:off x="152399" y="685800"/>
          <a:ext cx="8839202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75548197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2">
                  <a:extLst>
                    <a:ext uri="{9D8B030D-6E8A-4147-A177-3AD203B41FA5}">
                      <a16:colId xmlns:a16="http://schemas.microsoft.com/office/drawing/2014/main" val="35862133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Federal Program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/>
                        <a:t>Employment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Fair Labor Standard Act</a:t>
                      </a:r>
                    </a:p>
                    <a:p>
                      <a:r>
                        <a:rPr lang="en-US" dirty="0"/>
                        <a:t>1938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Raised minimum wage to $.40/hour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Set maximum number of work hours at 44 hours/week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Required payment of overtime wages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Banned child labor for those under 16 years of age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1800"/>
                        <a:t>1938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Raised minimum wage to $.40/hour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Set maximum number of work hours at 44 hours/week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Required payment of overtime wages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/>
                        <a:t>Banned child labor for those under 16 years of 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itchFamily="34" charset="0"/>
                        </a:rPr>
                        <a:t>Stimulate industry, and the economy to end the depression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 Housing Act</a:t>
                      </a:r>
                    </a:p>
                    <a:p>
                      <a:r>
                        <a:rPr lang="en-US" dirty="0"/>
                        <a:t>1937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Created the US Housing Authority (USHA)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Subsidized loans to builders who were willing to tear down old tenements and build large tracts of low-cost housing to help the poor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First public housing (“projects”) effort in the US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1937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Created the US Housing Authority (USHA)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Subsidized loans to builders who were willing to tear down old tenements and build large tracts of low-cost housing to help the poor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1800" dirty="0"/>
                        <a:t>First public housing (“projects”) effort in the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Decrease Homeless rate and provide loans for building and repairing homes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Farm Securities Administration</a:t>
                      </a:r>
                    </a:p>
                    <a:p>
                      <a:r>
                        <a:rPr lang="en-US" dirty="0"/>
                        <a:t>1937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The programs of the AAA had helped farmers who owned the land they worked, but had hurt tenant farmers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The FSA was created to loan money to tenant farmers so that they could buy their own farms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Loaned over $1 billion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1800" dirty="0"/>
                        <a:t>The programs of the AAA had helped farmers who owned the land they worked, but had hurt tenant farmers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 dirty="0"/>
                        <a:t>1937: The FSA was created to loan money to tenant farmers so that they could buy their own farms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 dirty="0"/>
                        <a:t>Loaned over $1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itchFamily="34" charset="0"/>
                        </a:rPr>
                        <a:t>Stimulate agriculture and the economy to end the depression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0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3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sciblogs.baruch.cuny.edu/his1005spring2011/files/2011/03/F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0575" cy="429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604" name="AutoShape 4" descr="data:image/jpeg;base64,/9j/4AAQSkZJRgABAQAAAQABAAD/2wCEAAkGBxQTEhQUEBQUFRUWEhQVFxgXFxYXFRUYFhUXGRcVFRgYHCkiGhwlGxkXIjEiJSsuMC4uHSAzODMsNygtLisBCgoKBQUFDgUFDisZExkrKysrKysrKysrKysrKysrKysrKysrKysrKysrKysrKysrKysrKysrKysrKysrKysrK//AABEIAPYAvgMBIgACEQEDEQH/xAAcAAABBQEBAQAAAAAAAAAAAAAAAQMEBQYCBwj/xABIEAACAgEDAgUBBAYGCAILAAABAgMRAAQSIQUxBhMiQVEyI2FxgQcUM0JSkRVDU5Kh0VRicpOxwdPxFoIkRWNzg6OksrPh8P/EABQBAQAAAAAAAAAAAAAAAAAAAAD/xAAUEQEAAAAAAAAAAAAAAAAAAAAA/9oADAMBAAIRAxEAPwD22s4245iYHGzDYM6xcDjYPjDYM7wwOdmFZ1WGBztw251hgc7cNudYYHGwYbBneGBxsHxh5Y+M6wwOPKHwP5YeSvwP5Y5hgMnTJ/Cv8h/lnJ0afwL/ACH+WP4YEY6GP+BP7o/yzn+j4/7NP7o/yyXiYENumxf2af3R/lkWbpEB/qo/7i5a4xJgS8TFxMAwwxjVajYPk0SFsAkAgGr/ABH8x8jAfwyNFrAZDHTKaLDcKDBSASvzRZf55JwDDDKbrfU9oeOONpHqqVgnNBigY/vbOfjkWReBcXi5izDOY3kkV9O+77MPqnkDWSRagAKfSnHNAtyK3ZqOl6sSRqQ25qAf0lCG2gm1YArd2AR2IPYjAmHDKbRETahphysatEnDLySPM4YUewphwQQP3bNzgGcPIALYgD5Jr/jnZGRY9Io7hSeQOOK/hHwvAFD4wJCMCLHb59j+GdZk+kLJpZJd8UKpKwkKwsqrDtVVJYNtBH0+ocngH7rjTdWMil4opGXcV52q3pYq3pY3QI/P2wLTDI+j1ayC1vg0QRTKe+1h7GiD+BB98kYHKmxi4YYAcMDiYCYxLj5yPLgSxiDOhiDAMq+p6h4mMgQum2NSF3Fgd77jt+KYGx8G+Kq0JyB/SQPKC1BUbjYB3dihr1CyOR8++Bxp9UDIWBtSfLBIIKsu6wL7gm+a7juRW2yvM70Lq7zOfOjMbDdsQNvSRQQPOR6BK0U9JAI3X6twIsW120SMaYR/XtKhVobmBs8kKwPNe3AwLBnAqzVmh+PxkOHY77qLFT6WZSAAyq3pJHb1AfiD8HE6rpTNEURghYcMysStjuoDKyt998ZmOjRNpiPMLkoURgz7i7SyqhfcyAuqbwQRQuR+ATgWfWOpBGZp4qSHa6sHTc29ZF2lG7XRA5N8/hmcXrCwrcYj8w1py0UqSeaXb7EF1U1Iu48t2O67FE3eq6S7auQI5iBgZo2VbMcxZd0tN9ZK0pPFKNvp4JfTw0rMGmVQ6vatGWLN9pHIzOWA5bykUjmgv1HjaDr9WhiOzTr5juS/FhGJ2jc0pBHuo43GhQBoDIU/VpPs97AKxAcxggqXZRGF7njct3VkigN1Cu6lAIVljCgRKS2yx5YQBS6jaASoj7DgkNXAUbow9RdmcsF+ydNx3RkpbMp3DaRybBJAQPZ7YEt9aytH5sjF2SXcbeNFlgUuXC7iTwQCu6vT2y00XVmjdo3fzF8yUKDxN9ltDlbY+YoYk1wwHzV5VCVS6iVgCGfYwUUsskbo21L+q7ccc+eigHHdP0lpdSfPRV3LXI5ZWd2mABJB3gxoT32qeBwQGi03TFDtKHdg7eYF9IRSVqxSgn/zE8k/lA1KeXLvhZxGz/b7I1c2i0bei33ECyKNUeM0V5RdJ1Ai3oWDAShVpgWG4elXXjYfTfPe+PjAn6dAJncmjKiKo55WMM248cG5GFfAH3gTrythIMgaQ21FUUcql33Pu5C/lVfeXdVrCsscYAptxJ9RYAA1QAoC/wB4n7q+Am4XkSTRWoHmSCiDYb1fmcNDMfUjtudGomtpIPKtX4GrHFhqqsCWcMMQ4CNkeXJByPLgTBiYoxMCF1TVFE9KhnY7VXvfya9wBZI4/Ed8zUm8SG3YFmTaj1UbesrvZQOPWSVBs7l+gcvcdd1W1lWIbp3Wgq/WI75N9o1LUC5/KyBWX1+r/U9qSOHnO4xol8uq+Y17m4XgEi9xG0sygjAt59eIFhYsGcSMGtwAoEbF+C3LbVBrki7N8ktdCmkcSK22FWIYnZEG3O7g7uCrFiKJKgWKG4k7cY/Um+q425jRSRu00RIjAiRLHmNa2dpCqGQ0x9Qv+i6u/W5aT1WpkZmQ7tx+i+WY8Ld2QUF7SxDc6RAyxSFtxCWGXcFYMBztJPB4Iu6+cqPGrRCFWnkgRQ4XbOAY5lf0tF2LAkE0VBIIHBF5NXqmyJpp2WOFASzsQSQCb+k0tHb8k8ih3PlXifqB6lJ56SQQxIgj041G1ZnEikSTrE5B2HfweOUU/u4HrHS9SqhYWDIyjYqueWCgUUPZ6Hci/vyL1PrbJIEQLQ3BvMWWMcAEssu3YaG70n4JvjPGvDXiaeGo2SLVQ39vpqXfvLPbwj6Wa9v7OwxK0LN5sOv9VE0kX6s8KaTUaB1Gq3DzYnDOAFIJk9MjQbvZdx5BOBqtM5k3LNHIzcakhbBO9mSJBuPoO1QStj8bBxqdRqSm6QRzxB3XTxmGTy7QptnYxsRdkGqHYANtstfo60kqwb9S3mTyqDOxosGUBIoiRwdqDmySSwN0csus9TTTb2ZiiKvmEJFtSlCgCSZgUH01QpqKgDjkKHTQ6eLy2ndXf1SVM6REuTsqMkIpaMIAQRuWozd1l8IvMljW2KKRqCGYPzf2dMCdoDAkcgGm70cy/TeuwyaaCV3LxtvkkVo0dbErAqwkG4NuseZQDBWJrjL3oXmyCKaJYlRj6iCyELupo3gFr5gqtwYU3cDkENTkSTpcLElooySdxtFNn3J47/fksYYEGRqcRx0pKsxIXsAAorir7fVxS1z7QDqFsSswenEVLR8tmkVUQsDYO5lu/uJAAyb1LQF6aNzG4rmtysAQdri+RY+49+eTkDR+IYfI3TSIpBZGUkBgyuEKkGvdl5oDn2GBc6ZyQd1WDVgUrAgGxyfmvyORZlvURFa4jl3c80StfiLv887WffRhYEGvV9UZHDemiNxINAg8E+9Vj8MABJ4LNRY+5rt+Q9h+PzgPZxKLHxkabXBZFjIPKsSx4AAH+P5dvfuAeNXG4YSRliRVpY2uvN9xw3N3xZAB4vAd0CMEAkJJtu5s1uO0E1ydtf5nuVlzqCZXVXQ2rCx+BzmXAlDExRiYFL13Urp0aRDEkkjIpd/fap5ocuVQMQtgdySos54r1PqJM7yLv3u5k2AqJJVSnEuokoeTFfZEosT6eWDZrf0iaopKZNQwRiGSCAFWk8pT652Y2sasVFAggmrDkBM846po3QHVOUTzHUxxqzbpOQxku9wqwxNk8gk8gsG18F9LXV6otqJWAhjQGh5QZlkP2SqRUYTdGNo9RLKfSTz6TD0GN7K+dGpAFbyLH/u2HAK2pujXHsK8w/Rvr3k1MTt7FQSsiBY46mFeUF9HqSEfO1QbAO3PWZepgL9kvbllIIKKTe4rVgmjxV37EgjAyfifw+n6xBAofyphLNPuZ38z9XeE7SDfqMbycgbjtWiKzLeJNHpF1aDSQTtqjHJK6wPKiICzszTSJ62KgUqx7ewWyCoEr9LfXFnhSJQ9pPCN6krbTxTbo9u31r5XuDyXHBGRovI1PniNmkXUHTxgk7AI4GjiijYiiyPLIOB3MUgu6oKXp+hhnmDiJYpCwcBtRNOygzLGjBlkDHUFiTZYKAqcAkkaD9HUeln1E2+ONkjhj1e+QbV80hQZ/LPpi4Usarvze0ZQdD1yzSRy7CrT9VhVAF/ZQwTaF0UgcKFSWvxvLMxjp76eZ5CY0hGmYqUsSQAMKQG2DiLTsBuFo78jg4Ho3UvEcOg0wkkjbnduEagAyIoDckgCwvBJ5oDuRfhHiTxZqNaz+Y22N5zN5Sk7Q2xI1snlqRABfvZoXxZ9c68+t5j8nTQBV0xLyVJIEVWQSsFNswWxtWgUr2F5TUacBVZWU7mlGwEsyBCNpc7QPVZIodlJodsDZdB8Qw6PTo23TTy+TtUsZN8YaSSRonhra1GSWnDrYNHPWf0Zwzfq0kuoBQ6jUPMkRBXykKoqjaxJUtt31Z+r5u/JPAHhvTy7NTqdQlJKoECjdMzh1rcnfZyDfI7X2IPpml8RMN/lbFk2bj5zil4UK2okBr6mNbaDAqATVYG21U20Xage7MfSCeBYuzZPt93zlQnVL5jJKkkeY4Pqof1cYq+10OTRrvYxEXW2kkMQ1A1ErHe0sgKaSAE0qgADjgUWNEkUpJIzYdBSgpBadxuUysDHGCQDtTdyRZA9II5NVVALTTQyMDvZlFj4DkALwTXzu5AHB7cWZyxj4GOYmAVkHUdPB3FaDMK3EWQD3oggjj4Pfn7snYYEabT2m2+aHJ5IIqm+8ggH8cjPo3cBZWBUMCdthnqiAa+kA+wJsD2BIyxwwOaxiTJBxiXAlDOTnQznA+cvHevfUdSlIRDIH8pURgwHlErvke9tiiSLpRe6qOUepVHk9c5lO0kuLIuydkS1bWaocAfd2yd4thWCXUx6diytqZVklraGO8t5Ed8sE/fI9yoNDaGoNHpd5qwigbndr2ot9yO7E9go7n8zga/wlrYdKok4ZxJuJJIDOnltHp4dqFpnB5LfSu9ePVzZ9eaYavTwy66SePWKJEeP0K36y3lhWqxtBUDseCRx7efSAFvs1O3ig3qYrxRcr2sk8e11959UXwyur0GhkkY6aTRwmKdZEImCbx5clGilMpZd1Ahm5HfAzuvCyJPGHYNDr01TbzumMLxiCakY2+zYjUx3U1H3J50PiBdKJSYVmUmIxTJ5hiSaKX9ZCMslVbsCyhgVHIB75qPE/hdZtdLKmp8kSSwzEBkE5BjZDNppNwuPaxJA+D3NY10/wBoPMUTDVM1UQzqvnElmtWCj5C8MBfAZiDYYR/FUvktCoQK3lkkWpVo12Bk2kUSoSybNoGBHFVE+oeZi8jPIwULfLEAClX7hWfRXQ/AnTEAaHTI/qsGXe7qRxX2pLLVfSa/DNTptHHHfloiX32qq3+NDA+Zen9D1EkSrFodSHdmJ1BSYxvHtsRBfK2qNyg77JvjgHiwi/R51MoUbSsoBZxbRWW2UB+04ugOfn7s+kKwrA8Z8N+C9fGJvsl04m8ugjIxj2/VuDPRUjcCObJrgXkvW/o0nkkX7WbygSzLcAfcTyVPazcnqIJG4CjznrlYVgeZS+HZ4jSaRvIutsLwvqJbWmeZ5mVVsenaA3pJH8O3Q9PmC08mh1aspG0N5cpWhVrskNE+575rKxMDPx+MINxV49XFXvJpZ1X8mCEHHNP4w0L3WrgFGiHcRn+UlE5eVjE+jRwQ6IwPBBUG/54DkUysAVYEEWCCCDfY2M7ynPhnS2GSFEIBFp6DR7g7KsfjnadJZABFPMtV3YPwP3ftQwH5C8C1xMrg2pXv5Unq9g8RC/wA33N/dH/Lk9Y2/tYpU+SF8wf8Ay7Pbm6oYFkcYkxNHrYpV3QyJILq0YMLHccHv92LLgShnOdDEIwPB/HvhbUPqpdQkHlwCby0MjKIh3aTUSlmAjiLEm+bN/PLfTf0fSTTRHRgy6dArPLqUaOGSWvUY04eSPlSL4PIsixntMnQ43cSTlpiC20SG41s3xGAFJFAAkE/fycs6wMR4c/R1Fp2eWWSSWWRiz7aiiJ376CJRIDdgzEfAGajVdLR4TCBsQ0R5dLtIYOGWux3AHLCsKwPKddqtX01yksYMBVtkkY2x3sK+km/1dr2ED35AD1xeanVwNGCgkG46iMFRTRSRIwDLvLAFAjgUCL9Vc87eWIMCGAIPcEWD+IOQIegwLXo30SV8wl9pP8O66/44Ga8L9R3yReXGQphgDOm+UFhG29WnAEZC0gogNuJ45zb4YYBhhhgGGGGAYYZT6zriiZYImiMpBO15AnYWQtAlmAIJABoUTViwt8MrZuqmM/bRSBf40HmL+YX1D+X+GStHr4pRcMiSC6O1g1EdwaPB7cd+cCRhhgcAzhlB7jO8TAq9d0SKRtxWnqt6kq4v/WHP/bI402ojPolWReeJRTL2qnXuODe4Em7scg3Zxh8CUMTOhiYBhiYuAYZA1HVFV/LS5Ja5ROSvajIe0Y543EE0aBo5lYvH2lkkeNtakT36GCj9XBUm1MsgqSzwxtRQAUg8kNzhlWOoSx/t4iVH9ZDci0K5MY9Ys3wA345P0uoSRFeNldWFhlIZSPkEcHAdwwwwDDDDAMRjQv4xrWapIkLyMFVe5P38AADkkmgAOSSAMp+salnjG9GjSw32iF42Xn0ahUNxqbssbC7SW4BBDv8AW31QBgbZpyDumoh5RyPsL7Ke/mHuPp7hx4r4n8Uwtq5JIIUli08Yh01jfCrF9zahyDbsWB28j2aj3Psmr1e+KpUkEbD9rpj5yUQR2RSxWq7oRzz2zKSeAYdTDBDp54v1NZC7GAKHlIG37RgSGYURuFAE/TYwM94c65rI4ooNBNJq9W7CSbfc2m06kk+X5m7g1W42exArtnofQhJqGhmmjhWSIMJJYr2SvTqY4yeTELs3Y3AAXV4z0bp8TKdNoUEejRmWWRbudhe6ON/3gG+uTnkFRzurWRRBQFUAAAAAdgB2A+7A7GGGQtdrtpEaU0rA7R7ADu712UWB95IA+cCVvH/9/hnWZDxH4j0egWtQwllYqxQbWkbkgSFT9KijXaqIGWukh3xpLppJYw6K4VhYoiwHjeyOTyFKt94wLk4xJkTpetd2kSQKWjKgsl7GLC6o3tYCiRuNBlPvkt8CWMQ4YYHLZRdO1L6seYH8qGyNi8TllLKyyt/Ve3pX1A/ve2Xpyu1nSVYl4mMMv8aAer7pFPDj8efgjvgZ3xR4003TfsVhkaVgCiKhVJGY0PtCKY8DtZ7ZTabwNqNeyz9ZKrtDmPSw+hE3/UHdbPJCk7STY7+2bNdWCQmtSNXBGx22+TIwA9URY2rXfpPPetwBONz9See10LKFBIfUEbo028MsQPEj9+eVFG7IrAy3gbo2p0UksXnGU7jt0yvug06Mfs2llZbU7VFIoBPevfNXoW8ovGm2Wd3Eku0bIkZlA577BSil5Y9yDZOMdO09qsekJGnNtJPe6TUMe5Rvk9zJ8fT7EZHxYU1Wsi0GmcQQ6XdNqtQrBWi4vasl0rkWSWHuPgghv26i0XOpTYv9ohLxj73NAoB7sRtFGyAMsY5AwBUggiwQbBHyCO+YA/pE08Tw6fTfrHUKFSyxL5rLX7x2KN57n0iqHfNFrFRQGgLxzSLvSNQAZOxIlhPFWQGb0kX9Sk3gX95G6jr0hTdIashVABLOxPCIo5Zj7AYmo10UZVZJI0ZzSqzKpY8D0g9+47ZUw65FmvWfZy7ykJfiEqzbUED/AEl2FWCd5Jqq2jAe1kqRg6rWusaRgsqsRtiH8Rr65T247cBebLee6bquvKavqemn8vShjJHBqjvMqIoDFaox7tpCi7J+bs6Xq/geTU6uOTUapp9IshkOmkAq9vpVTHQKg1wR24N83H6r+jnpke6aQSRQg75IllcQyN2W0FktZAVUqzQo3RC20Goh1Gkj1o36UyIshMZAbcSABtorKSeACp3WB74sixMUWeIvqmiDSiEbX2ni5Srigf4STdNV1xHSWQsoSNFkCA6eAgeXo4uVGo1AB+s0QEFdto7M2YTUeJjBqNRqItW6xRXHGjAP/SGoQHe7rQpASikrQUAAUawPWul62Bh5cLKCgC+XRR0A4FxsAyjjixyO2WGeXQeOomj0/wDS0CrNKpePyNzSIhHpkK2Xi3c0tk1d1yM2fStUVllTzTJCiK2+QeqNzz5Zk43UlGiNy3yTYACf1bqKwhf3ndtkaDu7n8jSgAkt2ABOef8AiTrGuTUHT6XTMJZzGp1e0soFcqgFhEUcAsf4jRPqOtn1LTqGOnlWMHcjBwkvvTKLBXcKqyDR5rONLrJPUIZFn2945gY50NdiaHBA43L73uYVgeMydFk/XE0WoVJJ5dTGXlDM8m08sJF5obbPtwP5e49T1bJsg04BlcACzxHGKDSt7kAcAe7UPkik1PTdKdQupbSyjVKbWkYhmohbkQFK78uRXBIHBzQ9I6ds3SS0ZpKMjC64vai3+6oND579ycB/pugSGMJGOBZN8lmY2zsfdiSST9+OPj1YzLgSsMXEOAmGGGA3NCrAh1DA9wQCD+Ryn6zpGuLahfTosnmQx0N3C7KSqdRTDZYuxwaAy8wrAhQ6hZoidO4FhlVq+hhYFoaoqf3TXauM8+6N+iKIEv1Cd9QzPvZVJjiZyT62r1M3PsR3Pe83+t6YrsXRjFLQHmJVmr2hweHUWeG+eK75HeHVSbUdo41s+Y8W7e45pYw1+XdizZI5qj6gDOnaOI/q/T4owVFMyqBDDXZXK1ufm/LBuu+0EHOI32SeTpz5uoKgzzyc+WO679teo91iWuOeBySJiQINAAkSFlkmqwtfUsN/tJbu3NgG73EEZjupeMtWrPpOmdOlWZQ7uZtpahX2ijdUrEc2WPtw3YBvJBp9JFI0zqqNZlkmYXIT/ETw3wFAr2AHbI2nhjmiEmhljeJwfQal0z0eRXdCCCODwbtSQAPEdVG3UJdNC8upm1ss+2USqUj0qLW8onHsSbrshFXWe86eKHRaZVsJFCgHP3ce3JYn2Fkk9jeBUw3HIkcZfTSEELE/2ukmoE7Y2/dICk0CpAslWAw63HKlaidorV0SEHcdPpy/DamY0CzDmr2gCha7i2WmijkmZJpgY1WzHDxuFig8x/josNo4G43Z7WjoCCCAQQQQeQQfY4GS8S9Pnj0MyaEM80w9cxI3ktQaU0LJ23W0ErQCjgDPJNb4OZTptLpgdRqZBukkAIh06KTUIseiiWZ7o2VFeoX7lJ0QId2ldoGv6R6oG+Q0RNfPKFW+/is4kk1AseQnnFdomBBiHf1OCQ+0d9ou+1jvgZToPhMaP7OJhJrpAGm1LgMNOh4JQHsaBCg9yCTwtZoNOYvJ3OwXSRWwMhrzSllppC3dbBb/AFvq7VfMegVZBpVkNsPP1LsR509naAT7AlaO0UFUKNtjM91XwHqtVqa1mr8zRhmYRqNhU7SEUKOBt45Px88gKvxd+lKS1Xpiejfs86RDtkbg7I1NcfJPt8XY9HPThLHGdQq+aEBJUFSrEerYQSVF/fnjfQOmr/S8Gj86ZtPp5HkRJVKkugZioFdi3qsiiAQKsZ63r9QZ5DpoWG1a/WGBNqp9QiBHZ2FX7hT8kHAd6FMX305kiVtscholiL3gMB6lBoBu5Iblu+XGNwQqihUACqAAAKAA7ADHMBDjMmPHGZMCViYYYCYYYYBhhhgGGGGBTyaCWFi2lYMhbc0En08n1GF+8be9G1J+LJyR0/qKTWBuSRRTxuNsicXyD3HwwsH2OWGQ+o9NSYeqwwvY6HbJGTXKN7dvwPuDgZXoHg5dBqZ9XJqHm3oFUyDdOLPI3L9TMdoAVbJoAdsu9JoJJpBPqhtCm4IeCIv/AGshFhpT/JRwOSSZOm6TTK8s0sxQkpv8sBCRRIEaKC1WLPa+K5yzAwDDDDAQ5XT6x3Zo9Nt3IwDu4LRp2JWgQWfb7AirF/Bb6tq3Zv1fTMFlZQzvwxgjJI8zaeCxohQeLBJsKQY/VesaXp0C+dIFUAhFvdLK3JNDuzE2Se1nk4EXqzWK1+mLqvK6iAMxSwAW2qfNjPJ+ndx3Od6PUShd+lmTWQ8cMy+YvqpgsiimoXw4uxy2V3gTxo/UZdQDAYo4tuxiTu9QrY4qt3BPB7GvYk3PW+mRKH1Ct5Dou8yoQtheakB9LLxVEdie3fAiT9XRzt06VrDaBZI/XFYBMknzGODYNNwAby56V08QxhASx5LO1bpHblpGoAWSb/7DOumSM8UbyLsdo1Zl/hYgEi/xyXgFYHFxDgIcZkx7GZMCTiYuJgGGGGAYYYYBhhhgGKMTFGAYYYYBeQOqa4ptSNd0shKxr7Agcu59kUck/gByRk7K7qvSVlZJFZo5ow4jlUAlQ4plZWBDIaFqfgEEEA4GT8UL1DRR30uFJ94Zp5GBfVPM1ASBAQCAoHFEAUAoVazG9Z6HrNA6dSmeHVP5YMiajiSPcRflrdWpahtvbfY2c9VPVnhNa1Aq2KnjDGE3/aLy0PPu1rVer2ELxV4Q0vU0Uy3uCny5UYWoPx7Mpvsf8MCv/RH0sw6BZZOZdS7ah2Pchvov49Pqr2LHLeIHWybnX/0aN/sw39e6n9qV/s1P033I3VW0lH0vmBdHGZPKiRFme+XAAqAN3thRYjsDXc8X0SBQFAAAFADsAO2B0MXDDATDFxMBDjMmPHGZMCViHFxDgJhlb1lmUK6Gtt21Fgt/xp+8nHNcjg+2M6XxDGSqTERO30Em4pe3MMv0t3+k033YFxhgDi4CYYYYBhhhgGGGGAYYYYBlanRIldni3xbwQyxuVQ2Sd2z6VayfUoB+/LLDAa02nVFCoKA/59yfkk2SffHcMMAOGBwwDEOLiHATGnGdu4AJJAA9zwMzeq8Rl2K6GH9Y2/VJuCQD/VWQ/W3+zYHzfGBqsQ4uIcBMpup+HopQ1egt9QAVo5ObqSJvS3vzw3PDDHuq6CeR1aDVPAAKKCKGRXN3ZLqWHHHBGJ+rar/SIv8AcH/q4FDHoNXpf2Rdo7ukuVQK7mOQ7wLs0hLG+5oDLPQeIt/DBbBFgkoQKFswYek32Vtp4OC9H1d23UJK+Fg0wH+KNnU/QJH/AGmrmbgjmLSHv8HyOMCwj6kOA6SITfDIWAr+N49yL+bZLilDAMpBB5BHY/hlLpOgyR9tZqfbgLpgorttUwkD8u+OT9EkcU2t1f8A5Tp0P81gGBcYZTafobp9Ot1h/wBptO//AN8JzuTpEhFHW6v8hpgf5jT4Fti5n/8Aw03f9e1/z+1j/wCliDww3+na/wD3sf8A08DQ4mU69Fkqv13V/wD05P8AMwYknQ5CKOt1n5HTg/zEF4F1hmcPhU/6d1D/AHyV/wDjxH8MykUOoa0D/ai3e/ZvLv8A7YGjwzLjwpIKI6jr7BvmRWB/EFKrEbwrMe/Udb+TRj/gmBqc5Y5l18Jyj/1jrj/8Rf8AmudR+FHBttdrX+4zUD/cAP8AjgT5euKslOUWMKSSxIcMpphVUQPTyL7325zptb9p6JYyrKoA4tWO6nFfUG49JrtxkFvCER5LSk2Tfnai7PBNmT4xpPBygj7fUbQSdvmuAb4INEHt9+BIkh00rgzTCYm3SNnBQLwfTGtBgLFMQTyOSMU9f0iEIsqigeFViFqhR2rSnnsaPB+DkTV+DQzBk1Opj2qAAr2O7G/WDz6iPiu2Of8AhogBRrNYoH8LxX/Py7/K8DVYhxcTAia/qMcIuU7RtdrokUg3N2HerNdzRq6OLFr0Ztqkk1fY1VWDfb/uPkW/JEG+oAjsbF8YghA7AD8hft/kP5DAgr1yEoX3ekRhzwb2lVYUKskqy8AXyB3yR+uCgabl9len3JG76q28E/8A74x5YQOwA/AfHbFEQ9gPb2+O2BVr16M0SrgFgt/ZmiZfK5pzXqIP4H7jQOupdFXHPJpaHAbmmJraQ19gDybDAWQgW72rfHsPbtirCo7AD8AOPw/xwEgk3KrURYBo1YvmjRI/xOOYirXAxcAwwwwDDDDAMMMMAwwwwDExcTAMMMMBDjL48cZfAlYl4mGAoxcTDAKwrDDAMMMMAOJhhgGGGGAYYYYBhhhgJhi4YCYYYYBgcMMBDjL4Y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xQTEhQUEBQUFRUWEhQVFxgXFxYXFRUYFhUXGRcVFRgYHCkiGhwlGxkXIjEiJSsuMC4uHSAzODMsNygtLisBCgoKBQUFDgUFDisZExkrKysrKysrKysrKysrKysrKysrKysrKysrKysrKysrKysrKysrKysrKysrKysrKysrK//AABEIAPYAvgMBIgACEQEDEQH/xAAcAAABBQEBAQAAAAAAAAAAAAAAAQMEBQYCBwj/xABIEAACAgEDAgUBBAYGCAILAAABAgMRAAQSIQUxBhMiQVEyI2FxgQcUM0JSkRVDU5Kh0VRicpOxwdPxFoIkRWNzg6OksrPh8P/EABQBAQAAAAAAAAAAAAAAAAAAAAD/xAAUEQEAAAAAAAAAAAAAAAAAAAAA/9oADAMBAAIRAxEAPwD22s4245iYHGzDYM6xcDjYPjDYM7wwOdmFZ1WGBztw251hgc7cNudYYHGwYbBneGBxsHxh5Y+M6wwOPKHwP5YeSvwP5Y5hgMnTJ/Cv8h/lnJ0afwL/ACH+WP4YEY6GP+BP7o/yzn+j4/7NP7o/yyXiYENumxf2af3R/lkWbpEB/qo/7i5a4xJgS8TFxMAwwxjVajYPk0SFsAkAgGr/ABH8x8jAfwyNFrAZDHTKaLDcKDBSASvzRZf55JwDDDKbrfU9oeOONpHqqVgnNBigY/vbOfjkWReBcXi5izDOY3kkV9O+77MPqnkDWSRagAKfSnHNAtyK3ZqOl6sSRqQ25qAf0lCG2gm1YArd2AR2IPYjAmHDKbRETahphysatEnDLySPM4YUewphwQQP3bNzgGcPIALYgD5Jr/jnZGRY9Io7hSeQOOK/hHwvAFD4wJCMCLHb59j+GdZk+kLJpZJd8UKpKwkKwsqrDtVVJYNtBH0+ocngH7rjTdWMil4opGXcV52q3pYq3pY3QI/P2wLTDI+j1ayC1vg0QRTKe+1h7GiD+BB98kYHKmxi4YYAcMDiYCYxLj5yPLgSxiDOhiDAMq+p6h4mMgQum2NSF3Fgd77jt+KYGx8G+Kq0JyB/SQPKC1BUbjYB3dihr1CyOR8++Bxp9UDIWBtSfLBIIKsu6wL7gm+a7juRW2yvM70Lq7zOfOjMbDdsQNvSRQQPOR6BK0U9JAI3X6twIsW120SMaYR/XtKhVobmBs8kKwPNe3AwLBnAqzVmh+PxkOHY77qLFT6WZSAAyq3pJHb1AfiD8HE6rpTNEURghYcMysStjuoDKyt998ZmOjRNpiPMLkoURgz7i7SyqhfcyAuqbwQRQuR+ATgWfWOpBGZp4qSHa6sHTc29ZF2lG7XRA5N8/hmcXrCwrcYj8w1py0UqSeaXb7EF1U1Iu48t2O67FE3eq6S7auQI5iBgZo2VbMcxZd0tN9ZK0pPFKNvp4JfTw0rMGmVQ6vatGWLN9pHIzOWA5bykUjmgv1HjaDr9WhiOzTr5juS/FhGJ2jc0pBHuo43GhQBoDIU/VpPs97AKxAcxggqXZRGF7njct3VkigN1Cu6lAIVljCgRKS2yx5YQBS6jaASoj7DgkNXAUbow9RdmcsF+ydNx3RkpbMp3DaRybBJAQPZ7YEt9aytH5sjF2SXcbeNFlgUuXC7iTwQCu6vT2y00XVmjdo3fzF8yUKDxN9ltDlbY+YoYk1wwHzV5VCVS6iVgCGfYwUUsskbo21L+q7ccc+eigHHdP0lpdSfPRV3LXI5ZWd2mABJB3gxoT32qeBwQGi03TFDtKHdg7eYF9IRSVqxSgn/zE8k/lA1KeXLvhZxGz/b7I1c2i0bei33ECyKNUeM0V5RdJ1Ai3oWDAShVpgWG4elXXjYfTfPe+PjAn6dAJncmjKiKo55WMM248cG5GFfAH3gTrythIMgaQ21FUUcql33Pu5C/lVfeXdVrCsscYAptxJ9RYAA1QAoC/wB4n7q+Am4XkSTRWoHmSCiDYb1fmcNDMfUjtudGomtpIPKtX4GrHFhqqsCWcMMQ4CNkeXJByPLgTBiYoxMCF1TVFE9KhnY7VXvfya9wBZI4/Ed8zUm8SG3YFmTaj1UbesrvZQOPWSVBs7l+gcvcdd1W1lWIbp3Wgq/WI75N9o1LUC5/KyBWX1+r/U9qSOHnO4xol8uq+Y17m4XgEi9xG0sygjAt59eIFhYsGcSMGtwAoEbF+C3LbVBrki7N8ktdCmkcSK22FWIYnZEG3O7g7uCrFiKJKgWKG4k7cY/Um+q425jRSRu00RIjAiRLHmNa2dpCqGQ0x9Qv+i6u/W5aT1WpkZmQ7tx+i+WY8Ld2QUF7SxDc6RAyxSFtxCWGXcFYMBztJPB4Iu6+cqPGrRCFWnkgRQ4XbOAY5lf0tF2LAkE0VBIIHBF5NXqmyJpp2WOFASzsQSQCb+k0tHb8k8ih3PlXifqB6lJ56SQQxIgj041G1ZnEikSTrE5B2HfweOUU/u4HrHS9SqhYWDIyjYqueWCgUUPZ6Hci/vyL1PrbJIEQLQ3BvMWWMcAEssu3YaG70n4JvjPGvDXiaeGo2SLVQ39vpqXfvLPbwj6Wa9v7OwxK0LN5sOv9VE0kX6s8KaTUaB1Gq3DzYnDOAFIJk9MjQbvZdx5BOBqtM5k3LNHIzcakhbBO9mSJBuPoO1QStj8bBxqdRqSm6QRzxB3XTxmGTy7QptnYxsRdkGqHYANtstfo60kqwb9S3mTyqDOxosGUBIoiRwdqDmySSwN0csus9TTTb2ZiiKvmEJFtSlCgCSZgUH01QpqKgDjkKHTQ6eLy2ndXf1SVM6REuTsqMkIpaMIAQRuWozd1l8IvMljW2KKRqCGYPzf2dMCdoDAkcgGm70cy/TeuwyaaCV3LxtvkkVo0dbErAqwkG4NuseZQDBWJrjL3oXmyCKaJYlRj6iCyELupo3gFr5gqtwYU3cDkENTkSTpcLElooySdxtFNn3J47/fksYYEGRqcRx0pKsxIXsAAorir7fVxS1z7QDqFsSswenEVLR8tmkVUQsDYO5lu/uJAAyb1LQF6aNzG4rmtysAQdri+RY+49+eTkDR+IYfI3TSIpBZGUkBgyuEKkGvdl5oDn2GBc6ZyQd1WDVgUrAgGxyfmvyORZlvURFa4jl3c80StfiLv887WffRhYEGvV9UZHDemiNxINAg8E+9Vj8MABJ4LNRY+5rt+Q9h+PzgPZxKLHxkabXBZFjIPKsSx4AAH+P5dvfuAeNXG4YSRliRVpY2uvN9xw3N3xZAB4vAd0CMEAkJJtu5s1uO0E1ydtf5nuVlzqCZXVXQ2rCx+BzmXAlDExRiYFL13Urp0aRDEkkjIpd/fap5ocuVQMQtgdySos54r1PqJM7yLv3u5k2AqJJVSnEuokoeTFfZEosT6eWDZrf0iaopKZNQwRiGSCAFWk8pT652Y2sasVFAggmrDkBM846po3QHVOUTzHUxxqzbpOQxku9wqwxNk8gk8gsG18F9LXV6otqJWAhjQGh5QZlkP2SqRUYTdGNo9RLKfSTz6TD0GN7K+dGpAFbyLH/u2HAK2pujXHsK8w/Rvr3k1MTt7FQSsiBY46mFeUF9HqSEfO1QbAO3PWZepgL9kvbllIIKKTe4rVgmjxV37EgjAyfifw+n6xBAofyphLNPuZ38z9XeE7SDfqMbycgbjtWiKzLeJNHpF1aDSQTtqjHJK6wPKiICzszTSJ62KgUqx7ewWyCoEr9LfXFnhSJQ9pPCN6krbTxTbo9u31r5XuDyXHBGRovI1PniNmkXUHTxgk7AI4GjiijYiiyPLIOB3MUgu6oKXp+hhnmDiJYpCwcBtRNOygzLGjBlkDHUFiTZYKAqcAkkaD9HUeln1E2+ONkjhj1e+QbV80hQZ/LPpi4Usarvze0ZQdD1yzSRy7CrT9VhVAF/ZQwTaF0UgcKFSWvxvLMxjp76eZ5CY0hGmYqUsSQAMKQG2DiLTsBuFo78jg4Ho3UvEcOg0wkkjbnduEagAyIoDckgCwvBJ5oDuRfhHiTxZqNaz+Y22N5zN5Sk7Q2xI1snlqRABfvZoXxZ9c68+t5j8nTQBV0xLyVJIEVWQSsFNswWxtWgUr2F5TUacBVZWU7mlGwEsyBCNpc7QPVZIodlJodsDZdB8Qw6PTo23TTy+TtUsZN8YaSSRonhra1GSWnDrYNHPWf0Zwzfq0kuoBQ6jUPMkRBXykKoqjaxJUtt31Z+r5u/JPAHhvTy7NTqdQlJKoECjdMzh1rcnfZyDfI7X2IPpml8RMN/lbFk2bj5zil4UK2okBr6mNbaDAqATVYG21U20Xage7MfSCeBYuzZPt93zlQnVL5jJKkkeY4Pqof1cYq+10OTRrvYxEXW2kkMQ1A1ErHe0sgKaSAE0qgADjgUWNEkUpJIzYdBSgpBadxuUysDHGCQDtTdyRZA9II5NVVALTTQyMDvZlFj4DkALwTXzu5AHB7cWZyxj4GOYmAVkHUdPB3FaDMK3EWQD3oggjj4Pfn7snYYEabT2m2+aHJ5IIqm+8ggH8cjPo3cBZWBUMCdthnqiAa+kA+wJsD2BIyxwwOaxiTJBxiXAlDOTnQznA+cvHevfUdSlIRDIH8pURgwHlErvke9tiiSLpRe6qOUepVHk9c5lO0kuLIuydkS1bWaocAfd2yd4thWCXUx6diytqZVklraGO8t5Ed8sE/fI9yoNDaGoNHpd5qwigbndr2ot9yO7E9go7n8zga/wlrYdKok4ZxJuJJIDOnltHp4dqFpnB5LfSu9ePVzZ9eaYavTwy66SePWKJEeP0K36y3lhWqxtBUDseCRx7efSAFvs1O3ig3qYrxRcr2sk8e11959UXwyur0GhkkY6aTRwmKdZEImCbx5clGilMpZd1Ahm5HfAzuvCyJPGHYNDr01TbzumMLxiCakY2+zYjUx3U1H3J50PiBdKJSYVmUmIxTJ5hiSaKX9ZCMslVbsCyhgVHIB75qPE/hdZtdLKmp8kSSwzEBkE5BjZDNppNwuPaxJA+D3NY10/wBoPMUTDVM1UQzqvnElmtWCj5C8MBfAZiDYYR/FUvktCoQK3lkkWpVo12Bk2kUSoSybNoGBHFVE+oeZi8jPIwULfLEAClX7hWfRXQ/AnTEAaHTI/qsGXe7qRxX2pLLVfSa/DNTptHHHfloiX32qq3+NDA+Zen9D1EkSrFodSHdmJ1BSYxvHtsRBfK2qNyg77JvjgHiwi/R51MoUbSsoBZxbRWW2UB+04ugOfn7s+kKwrA8Z8N+C9fGJvsl04m8ugjIxj2/VuDPRUjcCObJrgXkvW/o0nkkX7WbygSzLcAfcTyVPazcnqIJG4CjznrlYVgeZS+HZ4jSaRvIutsLwvqJbWmeZ5mVVsenaA3pJH8O3Q9PmC08mh1aspG0N5cpWhVrskNE+575rKxMDPx+MINxV49XFXvJpZ1X8mCEHHNP4w0L3WrgFGiHcRn+UlE5eVjE+jRwQ6IwPBBUG/54DkUysAVYEEWCCCDfY2M7ynPhnS2GSFEIBFp6DR7g7KsfjnadJZABFPMtV3YPwP3ftQwH5C8C1xMrg2pXv5Unq9g8RC/wA33N/dH/Lk9Y2/tYpU+SF8wf8Ay7Pbm6oYFkcYkxNHrYpV3QyJILq0YMLHccHv92LLgShnOdDEIwPB/HvhbUPqpdQkHlwCby0MjKIh3aTUSlmAjiLEm+bN/PLfTf0fSTTRHRgy6dArPLqUaOGSWvUY04eSPlSL4PIsixntMnQ43cSTlpiC20SG41s3xGAFJFAAkE/fycs6wMR4c/R1Fp2eWWSSWWRiz7aiiJ376CJRIDdgzEfAGajVdLR4TCBsQ0R5dLtIYOGWux3AHLCsKwPKddqtX01yksYMBVtkkY2x3sK+km/1dr2ED35AD1xeanVwNGCgkG46iMFRTRSRIwDLvLAFAjgUCL9Vc87eWIMCGAIPcEWD+IOQIegwLXo30SV8wl9pP8O66/44Ga8L9R3yReXGQphgDOm+UFhG29WnAEZC0gogNuJ45zb4YYBhhhgGGGGAYYZT6zriiZYImiMpBO15AnYWQtAlmAIJABoUTViwt8MrZuqmM/bRSBf40HmL+YX1D+X+GStHr4pRcMiSC6O1g1EdwaPB7cd+cCRhhgcAzhlB7jO8TAq9d0SKRtxWnqt6kq4v/WHP/bI402ojPolWReeJRTL2qnXuODe4Em7scg3Zxh8CUMTOhiYBhiYuAYZA1HVFV/LS5Ja5ROSvajIe0Y543EE0aBo5lYvH2lkkeNtakT36GCj9XBUm1MsgqSzwxtRQAUg8kNzhlWOoSx/t4iVH9ZDci0K5MY9Ys3wA345P0uoSRFeNldWFhlIZSPkEcHAdwwwwDDDDAMRjQv4xrWapIkLyMFVe5P38AADkkmgAOSSAMp+salnjG9GjSw32iF42Xn0ahUNxqbssbC7SW4BBDv8AW31QBgbZpyDumoh5RyPsL7Ke/mHuPp7hx4r4n8Uwtq5JIIUli08Yh01jfCrF9zahyDbsWB28j2aj3Psmr1e+KpUkEbD9rpj5yUQR2RSxWq7oRzz2zKSeAYdTDBDp54v1NZC7GAKHlIG37RgSGYURuFAE/TYwM94c65rI4ooNBNJq9W7CSbfc2m06kk+X5m7g1W42exArtnofQhJqGhmmjhWSIMJJYr2SvTqY4yeTELs3Y3AAXV4z0bp8TKdNoUEejRmWWRbudhe6ON/3gG+uTnkFRzurWRRBQFUAAAAAdgB2A+7A7GGGQtdrtpEaU0rA7R7ADu712UWB95IA+cCVvH/9/hnWZDxH4j0egWtQwllYqxQbWkbkgSFT9KijXaqIGWukh3xpLppJYw6K4VhYoiwHjeyOTyFKt94wLk4xJkTpetd2kSQKWjKgsl7GLC6o3tYCiRuNBlPvkt8CWMQ4YYHLZRdO1L6seYH8qGyNi8TllLKyyt/Ve3pX1A/ve2Xpyu1nSVYl4mMMv8aAer7pFPDj8efgjvgZ3xR4003TfsVhkaVgCiKhVJGY0PtCKY8DtZ7ZTabwNqNeyz9ZKrtDmPSw+hE3/UHdbPJCk7STY7+2bNdWCQmtSNXBGx22+TIwA9URY2rXfpPPetwBONz9See10LKFBIfUEbo028MsQPEj9+eVFG7IrAy3gbo2p0UksXnGU7jt0yvug06Mfs2llZbU7VFIoBPevfNXoW8ovGm2Wd3Eku0bIkZlA577BSil5Y9yDZOMdO09qsekJGnNtJPe6TUMe5Rvk9zJ8fT7EZHxYU1Wsi0GmcQQ6XdNqtQrBWi4vasl0rkWSWHuPgghv26i0XOpTYv9ohLxj73NAoB7sRtFGyAMsY5AwBUggiwQbBHyCO+YA/pE08Tw6fTfrHUKFSyxL5rLX7x2KN57n0iqHfNFrFRQGgLxzSLvSNQAZOxIlhPFWQGb0kX9Sk3gX95G6jr0hTdIashVABLOxPCIo5Zj7AYmo10UZVZJI0ZzSqzKpY8D0g9+47ZUw65FmvWfZy7ykJfiEqzbUED/AEl2FWCd5Jqq2jAe1kqRg6rWusaRgsqsRtiH8Rr65T247cBebLee6bquvKavqemn8vShjJHBqjvMqIoDFaox7tpCi7J+bs6Xq/geTU6uOTUapp9IshkOmkAq9vpVTHQKg1wR24N83H6r+jnpke6aQSRQg75IllcQyN2W0FktZAVUqzQo3RC20Goh1Gkj1o36UyIshMZAbcSABtorKSeACp3WB74sixMUWeIvqmiDSiEbX2ni5Srigf4STdNV1xHSWQsoSNFkCA6eAgeXo4uVGo1AB+s0QEFdto7M2YTUeJjBqNRqItW6xRXHGjAP/SGoQHe7rQpASikrQUAAUawPWul62Bh5cLKCgC+XRR0A4FxsAyjjixyO2WGeXQeOomj0/wDS0CrNKpePyNzSIhHpkK2Xi3c0tk1d1yM2fStUVllTzTJCiK2+QeqNzz5Zk43UlGiNy3yTYACf1bqKwhf3ndtkaDu7n8jSgAkt2ABOef8AiTrGuTUHT6XTMJZzGp1e0soFcqgFhEUcAsf4jRPqOtn1LTqGOnlWMHcjBwkvvTKLBXcKqyDR5rONLrJPUIZFn2945gY50NdiaHBA43L73uYVgeMydFk/XE0WoVJJ5dTGXlDM8m08sJF5obbPtwP5e49T1bJsg04BlcACzxHGKDSt7kAcAe7UPkik1PTdKdQupbSyjVKbWkYhmohbkQFK78uRXBIHBzQ9I6ds3SS0ZpKMjC64vai3+6oND579ycB/pugSGMJGOBZN8lmY2zsfdiSST9+OPj1YzLgSsMXEOAmGGGA3NCrAh1DA9wQCD+Ryn6zpGuLahfTosnmQx0N3C7KSqdRTDZYuxwaAy8wrAhQ6hZoidO4FhlVq+hhYFoaoqf3TXauM8+6N+iKIEv1Cd9QzPvZVJjiZyT62r1M3PsR3Pe83+t6YrsXRjFLQHmJVmr2hweHUWeG+eK75HeHVSbUdo41s+Y8W7e45pYw1+XdizZI5qj6gDOnaOI/q/T4owVFMyqBDDXZXK1ufm/LBuu+0EHOI32SeTpz5uoKgzzyc+WO679teo91iWuOeBySJiQINAAkSFlkmqwtfUsN/tJbu3NgG73EEZjupeMtWrPpOmdOlWZQ7uZtpahX2ijdUrEc2WPtw3YBvJBp9JFI0zqqNZlkmYXIT/ETw3wFAr2AHbI2nhjmiEmhljeJwfQal0z0eRXdCCCODwbtSQAPEdVG3UJdNC8upm1ss+2USqUj0qLW8onHsSbrshFXWe86eKHRaZVsJFCgHP3ce3JYn2Fkk9jeBUw3HIkcZfTSEELE/2ukmoE7Y2/dICk0CpAslWAw63HKlaidorV0SEHcdPpy/DamY0CzDmr2gCha7i2WmijkmZJpgY1WzHDxuFig8x/josNo4G43Z7WjoCCCAQQQQeQQfY4GS8S9Pnj0MyaEM80w9cxI3ktQaU0LJ23W0ErQCjgDPJNb4OZTptLpgdRqZBukkAIh06KTUIseiiWZ7o2VFeoX7lJ0QId2ldoGv6R6oG+Q0RNfPKFW+/is4kk1AseQnnFdomBBiHf1OCQ+0d9ou+1jvgZToPhMaP7OJhJrpAGm1LgMNOh4JQHsaBCg9yCTwtZoNOYvJ3OwXSRWwMhrzSllppC3dbBb/AFvq7VfMegVZBpVkNsPP1LsR509naAT7AlaO0UFUKNtjM91XwHqtVqa1mr8zRhmYRqNhU7SEUKOBt45Px88gKvxd+lKS1Xpiejfs86RDtkbg7I1NcfJPt8XY9HPThLHGdQq+aEBJUFSrEerYQSVF/fnjfQOmr/S8Gj86ZtPp5HkRJVKkugZioFdi3qsiiAQKsZ63r9QZ5DpoWG1a/WGBNqp9QiBHZ2FX7hT8kHAd6FMX305kiVtscholiL3gMB6lBoBu5Iblu+XGNwQqihUACqAAAKAA7ADHMBDjMmPHGZMCViYYYCYYYYBhhhgGGGGBTyaCWFi2lYMhbc0En08n1GF+8be9G1J+LJyR0/qKTWBuSRRTxuNsicXyD3HwwsH2OWGQ+o9NSYeqwwvY6HbJGTXKN7dvwPuDgZXoHg5dBqZ9XJqHm3oFUyDdOLPI3L9TMdoAVbJoAdsu9JoJJpBPqhtCm4IeCIv/AGshFhpT/JRwOSSZOm6TTK8s0sxQkpv8sBCRRIEaKC1WLPa+K5yzAwDDDDAQ5XT6x3Zo9Nt3IwDu4LRp2JWgQWfb7AirF/Bb6tq3Zv1fTMFlZQzvwxgjJI8zaeCxohQeLBJsKQY/VesaXp0C+dIFUAhFvdLK3JNDuzE2Se1nk4EXqzWK1+mLqvK6iAMxSwAW2qfNjPJ+ndx3Od6PUShd+lmTWQ8cMy+YvqpgsiimoXw4uxy2V3gTxo/UZdQDAYo4tuxiTu9QrY4qt3BPB7GvYk3PW+mRKH1Ct5Dou8yoQtheakB9LLxVEdie3fAiT9XRzt06VrDaBZI/XFYBMknzGODYNNwAby56V08QxhASx5LO1bpHblpGoAWSb/7DOumSM8UbyLsdo1Zl/hYgEi/xyXgFYHFxDgIcZkx7GZMCTiYuJgGGGGAYYYYBhhhgGKMTFGAYYYYBeQOqa4ptSNd0shKxr7Agcu59kUck/gByRk7K7qvSVlZJFZo5ow4jlUAlQ4plZWBDIaFqfgEEEA4GT8UL1DRR30uFJ94Zp5GBfVPM1ASBAQCAoHFEAUAoVazG9Z6HrNA6dSmeHVP5YMiajiSPcRflrdWpahtvbfY2c9VPVnhNa1Aq2KnjDGE3/aLy0PPu1rVer2ELxV4Q0vU0Uy3uCny5UYWoPx7Mpvsf8MCv/RH0sw6BZZOZdS7ah2Pchvov49Pqr2LHLeIHWybnX/0aN/sw39e6n9qV/s1P033I3VW0lH0vmBdHGZPKiRFme+XAAqAN3thRYjsDXc8X0SBQFAAAFADsAO2B0MXDDATDFxMBDjMmPHGZMCViHFxDgJhlb1lmUK6Gtt21Fgt/xp+8nHNcjg+2M6XxDGSqTERO30Em4pe3MMv0t3+k033YFxhgDi4CYYYYBhhhgGGGGAYYYYBlanRIldni3xbwQyxuVQ2Sd2z6VayfUoB+/LLDAa02nVFCoKA/59yfkk2SffHcMMAOGBwwDEOLiHATGnGdu4AJJAA9zwMzeq8Rl2K6GH9Y2/VJuCQD/VWQ/W3+zYHzfGBqsQ4uIcBMpup+HopQ1egt9QAVo5ObqSJvS3vzw3PDDHuq6CeR1aDVPAAKKCKGRXN3ZLqWHHHBGJ+rar/SIv8AcH/q4FDHoNXpf2Rdo7ukuVQK7mOQ7wLs0hLG+5oDLPQeIt/DBbBFgkoQKFswYek32Vtp4OC9H1d23UJK+Fg0wH+KNnU/QJH/AGmrmbgjmLSHv8HyOMCwj6kOA6SITfDIWAr+N49yL+bZLilDAMpBB5BHY/hlLpOgyR9tZqfbgLpgorttUwkD8u+OT9EkcU2t1f8A5Tp0P81gGBcYZTafobp9Ot1h/wBptO//AN8JzuTpEhFHW6v8hpgf5jT4Fti5n/8Aw03f9e1/z+1j/wCliDww3+na/wD3sf8A08DQ4mU69Fkqv13V/wD05P8AMwYknQ5CKOt1n5HTg/zEF4F1hmcPhU/6d1D/AHyV/wDjxH8MykUOoa0D/ai3e/ZvLv8A7YGjwzLjwpIKI6jr7BvmRWB/EFKrEbwrMe/Udb+TRj/gmBqc5Y5l18Jyj/1jrj/8Rf8AmudR+FHBttdrX+4zUD/cAP8AjgT5euKslOUWMKSSxIcMpphVUQPTyL7325zptb9p6JYyrKoA4tWO6nFfUG49JrtxkFvCER5LSk2Tfnai7PBNmT4xpPBygj7fUbQSdvmuAb4INEHt9+BIkh00rgzTCYm3SNnBQLwfTGtBgLFMQTyOSMU9f0iEIsqigeFViFqhR2rSnnsaPB+DkTV+DQzBk1Opj2qAAr2O7G/WDz6iPiu2Of8AhogBRrNYoH8LxX/Py7/K8DVYhxcTAia/qMcIuU7RtdrokUg3N2HerNdzRq6OLFr0Ztqkk1fY1VWDfb/uPkW/JEG+oAjsbF8YghA7AD8hft/kP5DAgr1yEoX3ekRhzwb2lVYUKskqy8AXyB3yR+uCgabl9len3JG76q28E/8A74x5YQOwA/AfHbFEQ9gPb2+O2BVr16M0SrgFgt/ZmiZfK5pzXqIP4H7jQOupdFXHPJpaHAbmmJraQ19gDybDAWQgW72rfHsPbtirCo7AD8AOPw/xwEgk3KrURYBo1YvmjRI/xOOYirXAxcAwwwwDDDDAMMMMAwwwwDExcTAMMMMBDjL48cZfAlYl4mGAoxcTDAKwrDDAMMMMAOJhhgGGGGAYYYYBhhhgJhi4YCYYYYBgcMMBDjL4YY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://upload.wikimedia.org/wikipedia/en/b/bb/Editorial_cartoon_mocking_FDR's_%22Alphabet_agencies%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199"/>
            <a:ext cx="2590800" cy="335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10" name="Picture 10" descr="http://www.citizenship-aei.org/wp-content/uploads/CCC-Ro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3581400" cy="290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12" name="Picture 12" descr="http://upload.wikimedia.org/wikipedia/commons/3/3e/Ccc_pil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29000"/>
            <a:ext cx="3438525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14" name="Picture 14" descr="http://www.northcarolinahistory.org/images/uploaded/posts/screen_4a2d6e9301bc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0" y="3048000"/>
            <a:ext cx="3333750" cy="2266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IVI7233562">
            <a:extLst>
              <a:ext uri="{FF2B5EF4-FFF2-40B4-BE49-F238E27FC236}">
                <a16:creationId xmlns:a16="http://schemas.microsoft.com/office/drawing/2014/main" id="{9074587C-8C51-4DFF-B162-FB19463422E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01"/>
          <a:stretch>
            <a:fillRect/>
          </a:stretch>
        </p:blipFill>
        <p:spPr>
          <a:xfrm>
            <a:off x="155575" y="1936750"/>
            <a:ext cx="8912225" cy="484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12141A55-63C0-4869-A546-59F6D3C8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60338"/>
            <a:ext cx="4191000" cy="15795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Roosevelt was inaugurated as president, unemployment was at </a:t>
            </a:r>
            <a:b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all-time high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0245A-A09C-471B-9729-15915C2F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2400"/>
            <a:ext cx="4648200" cy="1579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his inaugural address, </a:t>
            </a:r>
            <a:b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FDR inspired hope, declaring “</a:t>
            </a:r>
            <a:r>
              <a:rPr lang="en-US" alt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only thing we have to fear is fear itself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7173" name="Picture 5" descr="http://1.bp.blogspot.com/_A2r9RSjqaUY/TIqiiCUHHWI/AAAAAAAAAjU/27X2ABCtYjA/s1600/fdr+inauguration2.jpg">
            <a:extLst>
              <a:ext uri="{FF2B5EF4-FFF2-40B4-BE49-F238E27FC236}">
                <a16:creationId xmlns:a16="http://schemas.microsoft.com/office/drawing/2014/main" id="{31F29DD8-FFB0-4142-A650-2F965B334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28800"/>
            <a:ext cx="46990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1310EF53-3525-45A7-A0F6-49DAD8DB2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4114800" cy="2971800"/>
          </a:xfrm>
          <a:prstGeom prst="wedgeRectCallout">
            <a:avLst>
              <a:gd name="adj1" fmla="val -99356"/>
              <a:gd name="adj2" fmla="val -2140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“Let me assert my </a:t>
            </a:r>
            <a:br>
              <a:rPr lang="en-US" alt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 belief that the only thing we have to fear </a:t>
            </a:r>
            <a:br>
              <a:rPr lang="en-US" alt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fear itself; nameless, unreasoning, unjustified terror which paralyzes needed efforts to convert retreat into advance.”</a:t>
            </a:r>
          </a:p>
        </p:txBody>
      </p:sp>
      <p:pic>
        <p:nvPicPr>
          <p:cNvPr id="7" name="FDR--fear-itself (short version).wav">
            <a:hlinkClick r:id="" action="ppaction://media"/>
            <a:extLst>
              <a:ext uri="{FF2B5EF4-FFF2-40B4-BE49-F238E27FC236}">
                <a16:creationId xmlns:a16="http://schemas.microsoft.com/office/drawing/2014/main" id="{EF31E3BA-9CBA-4FA2-B2A6-BE93CE19F55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89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wdeal.feri.org/court/toons/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20052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4" descr="http://newdeal.feri.org/court/toons/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070" y="838200"/>
            <a:ext cx="477393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40649"/>
              </p:ext>
            </p:extLst>
          </p:nvPr>
        </p:nvGraphicFramePr>
        <p:xfrm>
          <a:off x="4572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486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Critics of the New Deal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lt.ncssm.edu/presidents/Lesson_Plans/Roosevelt_Lesson_Plans/Alphabet_Soup_LP/FDR_Dictatorship.jpg"/>
          <p:cNvPicPr>
            <a:picLocks noChangeAspect="1" noChangeArrowheads="1"/>
          </p:cNvPicPr>
          <p:nvPr/>
        </p:nvPicPr>
        <p:blipFill>
          <a:blip r:embed="rId2" cstate="print"/>
          <a:srcRect l="20355" t="15517" r="7272" b="15517"/>
          <a:stretch>
            <a:fillRect/>
          </a:stretch>
        </p:blipFill>
        <p:spPr bwMode="auto">
          <a:xfrm>
            <a:off x="1905000" y="0"/>
            <a:ext cx="54864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academic.ru/pictures/enwiki/49/1936_Electo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33114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839200" cy="254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FDR’s “Court-Packing” Scheme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Supreme Court began overturning New Deal Programs as unconstitutional.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FDR was afraid the New Deal would be undone; he asked Congress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to pass a Court reform bill allowing him to appoint 6 new justices (court-packing)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 the first time, FDR met opposition from Congress who accused him of violating separation of powers.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 1937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, an elderly justice retired and FDR appointed a New Deal supporter (FDR got his way without packing the Court)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674" name="Picture 2" descr="http://images.flatworldknowledge.com/trowbridge2_1.0/trowbridge2_1.0-fig07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0932"/>
            <a:ext cx="3048000" cy="404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 descr="http://newdeal.feri.org/court/toons/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9521"/>
            <a:ext cx="2971800" cy="4108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New Deal Takes Hold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842331"/>
              </p:ext>
            </p:extLst>
          </p:nvPr>
        </p:nvGraphicFramePr>
        <p:xfrm>
          <a:off x="152400" y="1295400"/>
          <a:ext cx="8839200" cy="437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What problems did each group face during the Depression?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What laws were passed and agencies established to deal with these problems?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Students, teachers, writers, artists, and all other workers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Unemployment; poverty; hopelessness; loss of dignity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Calibri"/>
                          <a:ea typeface="Calibri"/>
                          <a:cs typeface="Times New Roman"/>
                        </a:rPr>
                        <a:t>Works Progress Administration (WPA)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 built railroads, roads, buildings and sewing clubs for women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National Labor Relations Board (Wagner Act)</a:t>
                      </a:r>
                      <a:r>
                        <a:rPr lang="en-US" sz="1800" b="0" u="none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  protected the rights of</a:t>
                      </a:r>
                      <a:r>
                        <a:rPr lang="en-US" sz="1800" b="0" u="none" baseline="0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 workers to join unions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baseline="0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Fair Labor Standards Act</a:t>
                      </a:r>
                      <a:r>
                        <a:rPr lang="en-US" sz="1800" b="0" u="none" baseline="0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  established a minimum wage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698" name="Picture 2" descr="http://blogs.uoregon.edu/xuez/files/2014/03/cover-y5w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66364"/>
            <a:ext cx="3886200" cy="389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New Deal Takes Hold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280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What problems did each group face during the Depression?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What laws were passed and agencies established to deal with these problems?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workers, the disabled, the elderly, and dependent mothers and children.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Poverty, hopelessness, loss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of dignity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Calibri"/>
                          <a:ea typeface="Calibri"/>
                          <a:cs typeface="Times New Roman"/>
                        </a:rPr>
                        <a:t>Social Security Act</a:t>
                      </a:r>
                      <a:r>
                        <a:rPr lang="en-US" sz="1800" b="0" u="none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u="none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 established old-age insurance</a:t>
                      </a:r>
                      <a:r>
                        <a:rPr lang="en-US" sz="1800" b="0" u="none" baseline="0" dirty="0">
                          <a:latin typeface="Calibri"/>
                          <a:ea typeface="Calibri"/>
                          <a:cs typeface="Times New Roman"/>
                          <a:sym typeface="Wingdings" pitchFamily="2" charset="2"/>
                        </a:rPr>
                        <a:t> at 65; unemployment compensation system; and aid to families with children and the disabled</a:t>
                      </a:r>
                      <a:endParaRPr lang="en-US" sz="18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22" name="Picture 2" descr="http://fdrlibrary.files.wordpress.com/2010/02/apr27-1-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1550"/>
            <a:ext cx="2438400" cy="352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4" descr="http://www.ssa.gov/history/pics/39am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45148"/>
            <a:ext cx="2133600" cy="3512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Picture 6" descr="photo of Ida May Fuller receiving a Social Security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4105275"/>
            <a:ext cx="2628900" cy="27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4267200"/>
            <a:ext cx="21336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On January 31, 1940, the first monthly retirement check was issued to </a:t>
            </a:r>
            <a:r>
              <a:rPr lang="en-US" b="1" dirty="0"/>
              <a:t>Ida May Fuller</a:t>
            </a:r>
            <a:r>
              <a:rPr lang="en-US" dirty="0"/>
              <a:t> of Ludlow, Vermont, in the amount of $22.54.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New Deal Takes Hold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192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Eleanor Roosevelt’s Role in the New Deal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Traveled the country to observe social conditions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Helped shape New Deal policies (integration)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Prodded her husband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to appoint women to government positions (</a:t>
                      </a:r>
                      <a:r>
                        <a:rPr lang="en-US" sz="1800" b="1" u="sng" baseline="0" dirty="0">
                          <a:latin typeface="Calibri"/>
                          <a:ea typeface="Calibri"/>
                          <a:cs typeface="Times New Roman"/>
                        </a:rPr>
                        <a:t>Frances Perkins</a:t>
                      </a:r>
                      <a:r>
                        <a:rPr lang="en-US" sz="1800" b="1" u="none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first woman in the Cabinet)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Great advocate for the poor, women, and minorities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746" name="Picture 2" descr="http://firstladies.c-span.org/Images/VideoStillImgs/EleanorRoosevelt_64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99872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8" name="Picture 4" descr="http://0.tqn.com/d/history1900s/1/0/E/H/fdr133.gif"/>
          <p:cNvPicPr>
            <a:picLocks noChangeAspect="1" noChangeArrowheads="1"/>
          </p:cNvPicPr>
          <p:nvPr/>
        </p:nvPicPr>
        <p:blipFill>
          <a:blip r:embed="rId3" cstate="print"/>
          <a:srcRect l="4000" t="8114" r="5333" b="12373"/>
          <a:stretch>
            <a:fillRect/>
          </a:stretch>
        </p:blipFill>
        <p:spPr bwMode="auto">
          <a:xfrm>
            <a:off x="4702629" y="3505200"/>
            <a:ext cx="4441371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lt.ncssm.edu/presidents/Lesson_Plans/Roosevelt_Lesson_Plans/Alphabet_Soup_LP/PolCarChalk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76671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New Deal Fights the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5257800"/>
          </a:xfrm>
        </p:spPr>
        <p:txBody>
          <a:bodyPr>
            <a:normAutofit/>
          </a:bodyPr>
          <a:lstStyle/>
          <a:p>
            <a:pPr lvl="1"/>
            <a:r>
              <a:rPr lang="en-US" sz="2000" b="1" u="sng" dirty="0"/>
              <a:t>The New Deal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Focus on 3r’s: </a:t>
            </a:r>
          </a:p>
          <a:p>
            <a:pPr marL="971550" lvl="1" indent="-514350">
              <a:buAutoNum type="arabicPeriod"/>
            </a:pPr>
            <a:r>
              <a:rPr lang="en-US" sz="2000" dirty="0"/>
              <a:t>Relief (</a:t>
            </a:r>
            <a:r>
              <a:rPr lang="en-US" sz="2000" dirty="0">
                <a:latin typeface="Calibri" pitchFamily="34" charset="0"/>
              </a:rPr>
              <a:t>Relief checks and job programs to lower unemployment) </a:t>
            </a:r>
            <a:r>
              <a:rPr lang="en-US" sz="2000" dirty="0"/>
              <a:t> </a:t>
            </a:r>
          </a:p>
          <a:p>
            <a:pPr marL="971550" lvl="1" indent="-514350">
              <a:buAutoNum type="arabicPeriod"/>
            </a:pPr>
            <a:r>
              <a:rPr lang="en-US" sz="2000" dirty="0"/>
              <a:t>Recovery(</a:t>
            </a:r>
            <a:r>
              <a:rPr lang="en-US" sz="2000" dirty="0">
                <a:latin typeface="Calibri" pitchFamily="34" charset="0"/>
              </a:rPr>
              <a:t>Programs to stimulate agriculture, industry, and the economy to end the depression)</a:t>
            </a:r>
          </a:p>
          <a:p>
            <a:pPr marL="971550" lvl="1" indent="-514350">
              <a:buAutoNum type="arabicPeriod"/>
            </a:pPr>
            <a:r>
              <a:rPr lang="en-US" sz="2000" dirty="0"/>
              <a:t>Reform(</a:t>
            </a:r>
            <a:r>
              <a:rPr lang="en-US" sz="2000" dirty="0">
                <a:latin typeface="Calibri" pitchFamily="34" charset="0"/>
              </a:rPr>
              <a:t>Programs to correct problems in the economy and prevent future depressions)</a:t>
            </a:r>
          </a:p>
          <a:p>
            <a:pPr marL="457200" lvl="1" indent="0">
              <a:buNone/>
            </a:pPr>
            <a:r>
              <a:rPr lang="en-US" sz="2000" b="1" u="sng" dirty="0">
                <a:sym typeface="Wingdings" pitchFamily="2" charset="2"/>
              </a:rPr>
              <a:t>Deficit Spending</a:t>
            </a:r>
            <a:r>
              <a:rPr lang="en-US" sz="2000" dirty="0">
                <a:sym typeface="Wingdings" pitchFamily="2" charset="2"/>
              </a:rPr>
              <a:t>  proposed by economist John Maynard Keynes; in times of recession, government should spend </a:t>
            </a:r>
            <a:r>
              <a:rPr lang="en-US" sz="2000" b="1" u="sng" dirty="0">
                <a:sym typeface="Wingdings" pitchFamily="2" charset="2"/>
              </a:rPr>
              <a:t>borrowed</a:t>
            </a:r>
            <a:r>
              <a:rPr lang="en-US" sz="2000" dirty="0">
                <a:sym typeface="Wingdings" pitchFamily="2" charset="2"/>
              </a:rPr>
              <a:t> money to help stimulate growth and then raise taxes later to pay back the money</a:t>
            </a:r>
            <a:endParaRPr lang="en-US" sz="2000" b="1" u="sng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>
              <a:sym typeface="Wingdings" pitchFamily="2" charset="2"/>
            </a:endParaRPr>
          </a:p>
        </p:txBody>
      </p:sp>
      <p:pic>
        <p:nvPicPr>
          <p:cNvPr id="1026" name="Picture 2" descr="http://www.brewreviewcrew.com/wp-content/uploads/2013/11/roosevelt-fire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023" y="1524000"/>
            <a:ext cx="3868978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41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 New Deal Fights the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43000"/>
            <a:ext cx="5029200" cy="5257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u="sng" dirty="0">
                <a:sym typeface="Wingdings" pitchFamily="2" charset="2"/>
              </a:rPr>
              <a:t>The First 100 Days</a:t>
            </a:r>
            <a:r>
              <a:rPr lang="en-US" dirty="0">
                <a:sym typeface="Wingdings" pitchFamily="2" charset="2"/>
              </a:rPr>
              <a:t>  a period of intense activity at the beginning of FDR’s first term</a:t>
            </a:r>
          </a:p>
          <a:p>
            <a:pPr lvl="2"/>
            <a:r>
              <a:rPr lang="en-US" dirty="0">
                <a:sym typeface="Wingdings" pitchFamily="2" charset="2"/>
              </a:rPr>
              <a:t>Congress passed 15 major pieces of legislation</a:t>
            </a:r>
          </a:p>
          <a:p>
            <a:pPr lvl="2"/>
            <a:r>
              <a:rPr lang="en-US" dirty="0">
                <a:sym typeface="Wingdings" pitchFamily="2" charset="2"/>
              </a:rPr>
              <a:t>Expanded the federal government’s role in the economy</a:t>
            </a:r>
          </a:p>
          <a:p>
            <a:pPr lvl="1"/>
            <a:r>
              <a:rPr lang="en-US" b="1" u="sng" dirty="0">
                <a:sym typeface="Wingdings" pitchFamily="2" charset="2"/>
              </a:rPr>
              <a:t>Fireside Chats</a:t>
            </a:r>
            <a:r>
              <a:rPr lang="en-US" dirty="0">
                <a:sym typeface="Wingdings" pitchFamily="2" charset="2"/>
              </a:rPr>
              <a:t>  FDR used weekly radio addresses to update and encourage the American people on the progress the country was making</a:t>
            </a:r>
          </a:p>
        </p:txBody>
      </p:sp>
      <p:pic>
        <p:nvPicPr>
          <p:cNvPr id="5" name="Picture 4" descr="http://myhistorymuseum.files.wordpress.com/2012/04/new-deal.jpg">
            <a:extLst>
              <a:ext uri="{FF2B5EF4-FFF2-40B4-BE49-F238E27FC236}">
                <a16:creationId xmlns:a16="http://schemas.microsoft.com/office/drawing/2014/main" id="{559268F9-B4A4-4491-8A9A-8A58B5F6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72" y="1379538"/>
            <a:ext cx="38608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BDDA571-0F5D-45A5-A86A-E57BD0E9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4775"/>
            <a:ext cx="8610600" cy="49688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FDR’s first action was to address the bank crisis</a:t>
            </a:r>
          </a:p>
        </p:txBody>
      </p:sp>
      <p:pic>
        <p:nvPicPr>
          <p:cNvPr id="7" name="Picture 4" descr="http://3.bp.blogspot.com/_cvdgPlEKW9k/S8b0S_n_cJI/AAAAAAAABHg/zx4ZoQBTh7E/s1600/bank-run-1931.jpg">
            <a:extLst>
              <a:ext uri="{FF2B5EF4-FFF2-40B4-BE49-F238E27FC236}">
                <a16:creationId xmlns:a16="http://schemas.microsoft.com/office/drawing/2014/main" id="{8429A1E3-EF23-4005-85E4-7C359957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9177"/>
          <a:stretch>
            <a:fillRect/>
          </a:stretch>
        </p:blipFill>
        <p:spPr bwMode="auto">
          <a:xfrm>
            <a:off x="4343400" y="685800"/>
            <a:ext cx="464978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EC69C-3C2A-42CA-8AD0-C4038FDB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4584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://images.rarenewspapers.com/ebayimgs/7.19.2010/image044.jpg">
            <a:extLst>
              <a:ext uri="{FF2B5EF4-FFF2-40B4-BE49-F238E27FC236}">
                <a16:creationId xmlns:a16="http://schemas.microsoft.com/office/drawing/2014/main" id="{9B4305AF-03E1-4DBC-B68E-DB4F0AA1B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9425"/>
            <a:ext cx="46497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dailyperspective.newspaperarchive.com/sites/default/files/11949604_lx.jpg">
            <a:extLst>
              <a:ext uri="{FF2B5EF4-FFF2-40B4-BE49-F238E27FC236}">
                <a16:creationId xmlns:a16="http://schemas.microsoft.com/office/drawing/2014/main" id="{F77C1B61-2391-48D8-BE70-0E9E1710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0413"/>
            <a:ext cx="430371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8FF42AF-61C7-44C0-81EF-D2C32134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938213"/>
            <a:ext cx="4264025" cy="56149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400" kern="0" dirty="0">
                <a:effectLst/>
              </a:rPr>
              <a:t>Upon assuming office, FDR declared a federal banking holiday and closed all banks and called Congress into a special session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0" dirty="0">
                <a:effectLst/>
              </a:rPr>
              <a:t>Both houses of Congress passed the Emergency Banking Relief Act in a single afternoon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0" dirty="0">
                <a:effectLst/>
              </a:rPr>
              <a:t>The act called for all banks to be assessed for credit-worthiness by the US government and banks found to be stable enough were issued special federal licenses to operate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22D4A9B-01A7-451A-AC93-C7FCD7274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8213" y="3449638"/>
            <a:ext cx="43053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Emergency Banking Relief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32E1C2C-6E67-4EFE-BB7E-C3D316FFC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785938"/>
            <a:ext cx="3790950" cy="16764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</a:rPr>
              <a:t>Americans believed him and stopped withdrawing their money from the banking system and began resuming deposits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5" name="Picture 8" descr="FDR%20fireside%20chat">
            <a:extLst>
              <a:ext uri="{FF2B5EF4-FFF2-40B4-BE49-F238E27FC236}">
                <a16:creationId xmlns:a16="http://schemas.microsoft.com/office/drawing/2014/main" id="{290F9E26-F7AA-44FD-A072-6174646B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4297"/>
          <a:stretch>
            <a:fillRect/>
          </a:stretch>
        </p:blipFill>
        <p:spPr bwMode="auto">
          <a:xfrm>
            <a:off x="4114800" y="1600200"/>
            <a:ext cx="4892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1D4B9B0F-6299-464D-91B3-C2D9C02C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9200" cy="12811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3200" dirty="0"/>
              <a:t>Roosevelt then went on the radio and assured Americans that it was safe to put their money back in these newly licensed banks</a:t>
            </a:r>
            <a:endParaRPr lang="en-US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0A5E70D5-1EBA-48A7-953C-AD192700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43338"/>
            <a:ext cx="3790950" cy="24050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sz="2800" dirty="0"/>
              <a:t>Throughout his presidency, FDR would keep America informed of his intentions and progress through these radio-broadcast “fireside chats”</a:t>
            </a:r>
            <a:endParaRPr kumimoji="1"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2EE78BA-917B-4A76-9DD9-1772F8984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6338" y="584676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/>
              <a:t>Fireside Chats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Fireside Chat on the Banking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/>
              <a:t>Read the selected portions of FDR’s Fireside Chat from March 1933.</a:t>
            </a:r>
          </a:p>
          <a:p>
            <a:r>
              <a:rPr lang="en-US" dirty="0"/>
              <a:t>Respond to the following as you read:</a:t>
            </a:r>
          </a:p>
        </p:txBody>
      </p:sp>
    </p:spTree>
    <p:extLst>
      <p:ext uri="{BB962C8B-B14F-4D97-AF65-F5344CB8AC3E}">
        <p14:creationId xmlns:p14="http://schemas.microsoft.com/office/powerpoint/2010/main" val="242886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>
            <a:extLst>
              <a:ext uri="{FF2B5EF4-FFF2-40B4-BE49-F238E27FC236}">
                <a16:creationId xmlns:a16="http://schemas.microsoft.com/office/drawing/2014/main" id="{A2777038-49CD-4695-AC26-73C407855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52400"/>
            <a:ext cx="8610600" cy="6096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latin typeface="Algerian" panose="04020705040A02060702" pitchFamily="82" charset="0"/>
              </a:rPr>
              <a:t>New Deal Programs Research Assignment</a:t>
            </a:r>
          </a:p>
          <a:p>
            <a:pPr marL="0" indent="0" algn="ctr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latin typeface="Algerian" panose="04020705040A02060702" pitchFamily="82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In groups, complete the chart …..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endParaRPr lang="en-US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A New Deal Fights the Depression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625703"/>
              </p:ext>
            </p:extLst>
          </p:nvPr>
        </p:nvGraphicFramePr>
        <p:xfrm>
          <a:off x="190499" y="914400"/>
          <a:ext cx="876300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549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Federal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immediate 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was its long-term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Business Assistance and Reform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Securities Act</a:t>
                      </a:r>
                    </a:p>
                    <a:p>
                      <a:r>
                        <a:rPr lang="en-US" sz="2000" dirty="0"/>
                        <a:t>1933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Required all securities sold in the US to be registered with the US government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Required companies which sold stocks and bonds to provide complete and truthful information to investors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1" u="sng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To restore</a:t>
                      </a:r>
                      <a:r>
                        <a:rPr lang="en-US" sz="2000" baseline="0"/>
                        <a:t> public confidence in stock market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Securities &amp; Exchange Commission</a:t>
                      </a:r>
                    </a:p>
                    <a:p>
                      <a:r>
                        <a:rPr lang="en-US" sz="2000" dirty="0"/>
                        <a:t>1934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Government agency which enforces the Securities Act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/>
                        <a:t>Responsible for supervising companies in US which deal in securities (stocks, bonds, and other financial investments)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To restore</a:t>
                      </a:r>
                      <a:r>
                        <a:rPr lang="en-US" sz="2000" baseline="0" dirty="0"/>
                        <a:t> public confidence in stock market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1991</Words>
  <Application>Microsoft Office PowerPoint</Application>
  <PresentationFormat>On-screen Show (4:3)</PresentationFormat>
  <Paragraphs>230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Algerian</vt:lpstr>
      <vt:lpstr>Arial</vt:lpstr>
      <vt:lpstr>Calibri</vt:lpstr>
      <vt:lpstr>Times New Roman</vt:lpstr>
      <vt:lpstr>Wingdings</vt:lpstr>
      <vt:lpstr>Office Theme</vt:lpstr>
      <vt:lpstr>FDR and the First 100 Days</vt:lpstr>
      <vt:lpstr>PowerPoint Presentation</vt:lpstr>
      <vt:lpstr>A New Deal Fights the Depression</vt:lpstr>
      <vt:lpstr>A New Deal Fights the Depression</vt:lpstr>
      <vt:lpstr>Emergency Banking Relief Act</vt:lpstr>
      <vt:lpstr>Fireside Chats</vt:lpstr>
      <vt:lpstr>Fireside Chat on the Banking Crisis</vt:lpstr>
      <vt:lpstr>PowerPoint Presentation</vt:lpstr>
      <vt:lpstr>A New Deal Fights the Depression</vt:lpstr>
      <vt:lpstr>A New Deal Fights the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New Deal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Second New Deal Takes Hold</vt:lpstr>
      <vt:lpstr>The Second New Deal Takes Hold</vt:lpstr>
      <vt:lpstr>The Second New Deal Takes Hold</vt:lpstr>
      <vt:lpstr>PowerPoint Presentation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FDR and the First 100 Days</dc:title>
  <dc:creator>nblalock</dc:creator>
  <cp:lastModifiedBy>Margaletta Smith</cp:lastModifiedBy>
  <cp:revision>78</cp:revision>
  <dcterms:created xsi:type="dcterms:W3CDTF">2014-04-10T14:15:17Z</dcterms:created>
  <dcterms:modified xsi:type="dcterms:W3CDTF">2019-03-13T02:43:28Z</dcterms:modified>
</cp:coreProperties>
</file>