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58" r:id="rId6"/>
    <p:sldId id="259" r:id="rId7"/>
    <p:sldId id="262" r:id="rId8"/>
    <p:sldId id="263" r:id="rId9"/>
    <p:sldId id="264" r:id="rId10"/>
    <p:sldId id="265"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74" d="100"/>
          <a:sy n="74" d="100"/>
        </p:scale>
        <p:origin x="5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13D57F-19FC-478D-B535-749567F801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D57F-19FC-478D-B535-749567F801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D57F-19FC-478D-B535-749567F801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D57F-19FC-478D-B535-749567F801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D57F-19FC-478D-B535-749567F801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3D57F-19FC-478D-B535-749567F801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13D57F-19FC-478D-B535-749567F801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8" name="Slide Number Placeholder 7"/>
          <p:cNvSpPr>
            <a:spLocks noGrp="1"/>
          </p:cNvSpPr>
          <p:nvPr>
            <p:ph type="sldNum" sz="quarter" idx="11"/>
          </p:nvPr>
        </p:nvSpPr>
        <p:spPr/>
        <p:txBody>
          <a:bodyPr/>
          <a:lstStyle/>
          <a:p>
            <a:fld id="{A413D57F-19FC-478D-B535-749567F8011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13D57F-19FC-478D-B535-749567F801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9E871C-E331-41E1-A045-74FAABCEBF1B}"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413D57F-19FC-478D-B535-749567F801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D9E871C-E331-41E1-A045-74FAABCEBF1B}"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3D57F-19FC-478D-B535-749567F801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D9E871C-E331-41E1-A045-74FAABCEBF1B}" type="datetimeFigureOut">
              <a:rPr lang="en-US" smtClean="0"/>
              <a:pPr/>
              <a:t>11/26/2018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413D57F-19FC-478D-B535-749567F8011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3864" y="975360"/>
            <a:ext cx="7419536" cy="2301240"/>
          </a:xfrm>
        </p:spPr>
        <p:txBody>
          <a:bodyPr>
            <a:normAutofit/>
          </a:bodyPr>
          <a:lstStyle/>
          <a:p>
            <a:pPr algn="ctr"/>
            <a:r>
              <a:rPr lang="en-US" sz="6600" dirty="0" smtClean="0">
                <a:solidFill>
                  <a:schemeClr val="accent6">
                    <a:lumMod val="75000"/>
                  </a:schemeClr>
                </a:solidFill>
              </a:rPr>
              <a:t>Components of Culture</a:t>
            </a:r>
            <a:endParaRPr lang="en-US" sz="6600" dirty="0">
              <a:solidFill>
                <a:schemeClr val="accent6">
                  <a:lumMod val="75000"/>
                </a:schemeClr>
              </a:solidFill>
            </a:endParaRPr>
          </a:p>
        </p:txBody>
      </p:sp>
      <p:pic>
        <p:nvPicPr>
          <p:cNvPr id="25602" name="Picture 2" descr="http://upload.wikimedia.org/wikipedia/commons/1/15/Late_model_Ford_Model_T.jpg"/>
          <p:cNvPicPr>
            <a:picLocks noChangeAspect="1" noChangeArrowheads="1"/>
          </p:cNvPicPr>
          <p:nvPr/>
        </p:nvPicPr>
        <p:blipFill>
          <a:blip r:embed="rId2" cstate="print"/>
          <a:srcRect/>
          <a:stretch>
            <a:fillRect/>
          </a:stretch>
        </p:blipFill>
        <p:spPr bwMode="auto">
          <a:xfrm>
            <a:off x="2667000" y="3106102"/>
            <a:ext cx="3276600" cy="298989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Shock</a:t>
            </a:r>
            <a:endParaRPr lang="en-US" dirty="0"/>
          </a:p>
        </p:txBody>
      </p:sp>
      <p:sp>
        <p:nvSpPr>
          <p:cNvPr id="3" name="Content Placeholder 2"/>
          <p:cNvSpPr>
            <a:spLocks noGrp="1"/>
          </p:cNvSpPr>
          <p:nvPr>
            <p:ph idx="1"/>
          </p:nvPr>
        </p:nvSpPr>
        <p:spPr/>
        <p:txBody>
          <a:bodyPr/>
          <a:lstStyle/>
          <a:p>
            <a:pPr lvl="0"/>
            <a:r>
              <a:rPr lang="en-US" dirty="0" smtClean="0"/>
              <a:t>Culture shock: An individual suddenly immersed in a unique and unfamiliar setting experiences disorientation.</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Alien Arrival</a:t>
            </a:r>
            <a:endParaRPr lang="en-US" dirty="0"/>
          </a:p>
        </p:txBody>
      </p:sp>
      <p:sp>
        <p:nvSpPr>
          <p:cNvPr id="3" name="Content Placeholder 2"/>
          <p:cNvSpPr>
            <a:spLocks noGrp="1"/>
          </p:cNvSpPr>
          <p:nvPr>
            <p:ph idx="1"/>
          </p:nvPr>
        </p:nvSpPr>
        <p:spPr/>
        <p:txBody>
          <a:bodyPr>
            <a:normAutofit fontScale="92500" lnSpcReduction="20000"/>
          </a:bodyPr>
          <a:lstStyle/>
          <a:p>
            <a:pPr marL="36576" indent="0">
              <a:buNone/>
            </a:pPr>
            <a:r>
              <a:rPr lang="en-US" dirty="0" smtClean="0"/>
              <a:t>Instructions- An extra terrestrial landed at our school.  You have decided to befriend this alien and you want to make sure he “fit in”.  Guide the Alien by answering the guided questions on culture.  </a:t>
            </a:r>
          </a:p>
          <a:p>
            <a:pPr marL="36576" indent="0">
              <a:buNone/>
            </a:pPr>
            <a:endParaRPr lang="en-US" dirty="0"/>
          </a:p>
          <a:p>
            <a:pPr marL="36576" indent="0">
              <a:buNone/>
            </a:pPr>
            <a:r>
              <a:rPr lang="en-US" dirty="0" smtClean="0"/>
              <a:t>Add this 2 question to your sheet.</a:t>
            </a:r>
          </a:p>
          <a:p>
            <a:pPr marL="36576" indent="0">
              <a:buNone/>
            </a:pPr>
            <a:r>
              <a:rPr lang="en-US" dirty="0" smtClean="0"/>
              <a:t>10. What Culture Lags exist?</a:t>
            </a:r>
          </a:p>
          <a:p>
            <a:pPr marL="36576" indent="0">
              <a:buNone/>
            </a:pPr>
            <a:endParaRPr lang="en-US" dirty="0"/>
          </a:p>
          <a:p>
            <a:pPr marL="36576" indent="0">
              <a:buNone/>
            </a:pPr>
            <a:r>
              <a:rPr lang="en-US" dirty="0" smtClean="0"/>
              <a:t>11.  Explain the American culture to E.T. and compare it to another culture</a:t>
            </a:r>
            <a:endParaRPr lang="en-US" dirty="0"/>
          </a:p>
        </p:txBody>
      </p:sp>
    </p:spTree>
    <p:extLst>
      <p:ext uri="{BB962C8B-B14F-4D97-AF65-F5344CB8AC3E}">
        <p14:creationId xmlns:p14="http://schemas.microsoft.com/office/powerpoint/2010/main" val="1000852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Universals</a:t>
            </a:r>
            <a:endParaRPr lang="en-US" dirty="0"/>
          </a:p>
        </p:txBody>
      </p:sp>
      <p:sp>
        <p:nvSpPr>
          <p:cNvPr id="3" name="Content Placeholder 2"/>
          <p:cNvSpPr>
            <a:spLocks noGrp="1"/>
          </p:cNvSpPr>
          <p:nvPr>
            <p:ph idx="1"/>
          </p:nvPr>
        </p:nvSpPr>
        <p:spPr/>
        <p:txBody>
          <a:bodyPr/>
          <a:lstStyle/>
          <a:p>
            <a:pPr lvl="0"/>
            <a:r>
              <a:rPr lang="en-US" dirty="0" smtClean="0"/>
              <a:t>A </a:t>
            </a:r>
            <a:r>
              <a:rPr lang="en-US" dirty="0"/>
              <a:t>cultural universal is a cultural item that exists in all cultures, past and present.  </a:t>
            </a:r>
          </a:p>
          <a:p>
            <a:pPr lvl="1"/>
            <a:r>
              <a:rPr lang="en-US" dirty="0" smtClean="0"/>
              <a:t>Ex: religion, language, recreation</a:t>
            </a:r>
            <a:endParaRPr lang="en-US" dirty="0"/>
          </a:p>
        </p:txBody>
      </p:sp>
      <p:sp>
        <p:nvSpPr>
          <p:cNvPr id="23554" name="AutoShape 2" descr="http://www.inspirational-short-stories.com/images/child-laught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http://www.inspirational-short-stories.com/images/child-laught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8" name="AutoShape 6" descr="http://www.healblog.net/wp-content/uploads/Sound_of_Laughter_by_hersle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0" name="AutoShape 8" descr="http://www.healblog.net/wp-content/uploads/Sound_of_Laughter_by_hersle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2" name="AutoShape 10" descr="http://www.healblog.net/wp-content/uploads/Sound_of_Laughter_by_hersle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4" name="AutoShape 12" descr="http://www.healblog.net/wp-content/uploads/Sound_of_Laughter_by_hersle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18" name="Picture 2" descr="http://asterling.typepad.com/.a/6a00d8341ed39853ef015434a6db74970c-320wi"/>
          <p:cNvPicPr>
            <a:picLocks noChangeAspect="1" noChangeArrowheads="1"/>
          </p:cNvPicPr>
          <p:nvPr/>
        </p:nvPicPr>
        <p:blipFill>
          <a:blip r:embed="rId2" cstate="print"/>
          <a:srcRect/>
          <a:stretch>
            <a:fillRect/>
          </a:stretch>
        </p:blipFill>
        <p:spPr bwMode="auto">
          <a:xfrm>
            <a:off x="2667000" y="3124200"/>
            <a:ext cx="3657600" cy="3657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Culture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3200" dirty="0" smtClean="0"/>
              <a:t>Material culture includes: </a:t>
            </a:r>
          </a:p>
          <a:p>
            <a:pPr lvl="1"/>
            <a:r>
              <a:rPr lang="en-US" sz="2800" dirty="0" smtClean="0"/>
              <a:t>weapons</a:t>
            </a:r>
          </a:p>
          <a:p>
            <a:pPr lvl="1"/>
            <a:r>
              <a:rPr lang="en-US" sz="2800" dirty="0" smtClean="0"/>
              <a:t>machines</a:t>
            </a:r>
          </a:p>
          <a:p>
            <a:pPr lvl="1"/>
            <a:r>
              <a:rPr lang="en-US" sz="2800" dirty="0" smtClean="0"/>
              <a:t>eating utensils</a:t>
            </a:r>
          </a:p>
          <a:p>
            <a:pPr lvl="1"/>
            <a:r>
              <a:rPr lang="en-US" sz="2800" dirty="0" smtClean="0"/>
              <a:t>jewelry</a:t>
            </a:r>
          </a:p>
          <a:p>
            <a:pPr lvl="1"/>
            <a:r>
              <a:rPr lang="en-US" sz="2800" dirty="0" smtClean="0"/>
              <a:t>art</a:t>
            </a:r>
          </a:p>
          <a:p>
            <a:pPr lvl="1"/>
            <a:r>
              <a:rPr lang="en-US" sz="2800" dirty="0" smtClean="0"/>
              <a:t>hair styles</a:t>
            </a:r>
          </a:p>
          <a:p>
            <a:pPr lvl="1"/>
            <a:r>
              <a:rPr lang="en-US" sz="2800" dirty="0" smtClean="0"/>
              <a:t>clothing</a:t>
            </a:r>
          </a:p>
          <a:p>
            <a:pPr lvl="0"/>
            <a:r>
              <a:rPr lang="en-US" sz="3200" dirty="0" smtClean="0"/>
              <a:t>Anthropologists study material artifacts when exploring cultures which have been extinct for many years. All that remains from ancient cultures are </a:t>
            </a:r>
            <a:r>
              <a:rPr lang="en-US" sz="3200" i="1" dirty="0" smtClean="0"/>
              <a:t>artifacts</a:t>
            </a:r>
            <a:r>
              <a:rPr lang="en-US" sz="3200" dirty="0" smtClean="0"/>
              <a:t> of their material culture. </a:t>
            </a:r>
          </a:p>
        </p:txBody>
      </p:sp>
      <p:pic>
        <p:nvPicPr>
          <p:cNvPr id="8194" name="Picture 2" descr="https://encrypted-tbn0.google.com/images?q=tbn:ANd9GcRTlG_aPJnXhHBlvQMlYlkUtFLSh268uZ64A5Yi0FzQyFTo173YxQ"/>
          <p:cNvPicPr>
            <a:picLocks noChangeAspect="1" noChangeArrowheads="1"/>
          </p:cNvPicPr>
          <p:nvPr/>
        </p:nvPicPr>
        <p:blipFill>
          <a:blip r:embed="rId2" cstate="print"/>
          <a:srcRect/>
          <a:stretch>
            <a:fillRect/>
          </a:stretch>
        </p:blipFill>
        <p:spPr bwMode="auto">
          <a:xfrm>
            <a:off x="5486400" y="609600"/>
            <a:ext cx="2895600" cy="376281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Nonmaterial Culture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u="sng" dirty="0" smtClean="0"/>
              <a:t>Nonmaterial culture refers to abstract human creations.</a:t>
            </a:r>
            <a:endParaRPr lang="en-US" dirty="0" smtClean="0"/>
          </a:p>
          <a:p>
            <a:pPr lvl="0"/>
            <a:r>
              <a:rPr lang="en-US" dirty="0" smtClean="0"/>
              <a:t>language</a:t>
            </a:r>
          </a:p>
          <a:p>
            <a:pPr lvl="0"/>
            <a:r>
              <a:rPr lang="en-US" dirty="0" smtClean="0"/>
              <a:t>gestures</a:t>
            </a:r>
          </a:p>
          <a:p>
            <a:pPr lvl="0"/>
            <a:r>
              <a:rPr lang="en-US" dirty="0" smtClean="0"/>
              <a:t>values</a:t>
            </a:r>
          </a:p>
          <a:p>
            <a:pPr lvl="0"/>
            <a:r>
              <a:rPr lang="en-US" dirty="0" smtClean="0"/>
              <a:t>beliefs</a:t>
            </a:r>
          </a:p>
          <a:p>
            <a:pPr lvl="0"/>
            <a:r>
              <a:rPr lang="en-US" dirty="0" smtClean="0"/>
              <a:t>rules (norms)</a:t>
            </a:r>
          </a:p>
          <a:p>
            <a:pPr lvl="0"/>
            <a:r>
              <a:rPr lang="en-US" dirty="0" smtClean="0"/>
              <a:t>philosophies</a:t>
            </a:r>
          </a:p>
          <a:p>
            <a:pPr lvl="0"/>
            <a:r>
              <a:rPr lang="en-US" dirty="0" smtClean="0"/>
              <a:t>customs</a:t>
            </a:r>
          </a:p>
          <a:p>
            <a:pPr lvl="0"/>
            <a:r>
              <a:rPr lang="en-US" dirty="0" smtClean="0"/>
              <a:t>governments</a:t>
            </a:r>
          </a:p>
          <a:p>
            <a:pPr lvl="0"/>
            <a:r>
              <a:rPr lang="en-US" dirty="0" smtClean="0"/>
              <a:t>institutions</a:t>
            </a:r>
          </a:p>
          <a:p>
            <a:endParaRPr lang="en-US" dirty="0"/>
          </a:p>
        </p:txBody>
      </p:sp>
      <p:pic>
        <p:nvPicPr>
          <p:cNvPr id="7170" name="Picture 2" descr="http://shambhalatimes.org/files/2012/05/knowledge-is-powery-Tiffany-and-Lupus.jpg"/>
          <p:cNvPicPr>
            <a:picLocks noChangeAspect="1" noChangeArrowheads="1"/>
          </p:cNvPicPr>
          <p:nvPr/>
        </p:nvPicPr>
        <p:blipFill>
          <a:blip r:embed="rId2" cstate="print"/>
          <a:srcRect/>
          <a:stretch>
            <a:fillRect/>
          </a:stretch>
        </p:blipFill>
        <p:spPr bwMode="auto">
          <a:xfrm>
            <a:off x="4038600" y="2371724"/>
            <a:ext cx="3810000" cy="39528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a:t>
            </a:r>
            <a:endParaRPr lang="en-US" dirty="0"/>
          </a:p>
        </p:txBody>
      </p:sp>
      <p:sp>
        <p:nvSpPr>
          <p:cNvPr id="3" name="Content Placeholder 2"/>
          <p:cNvSpPr>
            <a:spLocks noGrp="1"/>
          </p:cNvSpPr>
          <p:nvPr>
            <p:ph idx="1"/>
          </p:nvPr>
        </p:nvSpPr>
        <p:spPr/>
        <p:txBody>
          <a:bodyPr/>
          <a:lstStyle/>
          <a:p>
            <a:pPr lvl="0"/>
            <a:r>
              <a:rPr lang="en-US" dirty="0"/>
              <a:t>Innovation is the process of introducing an idea or object that is new to culture. </a:t>
            </a:r>
          </a:p>
          <a:p>
            <a:pPr lvl="0"/>
            <a:r>
              <a:rPr lang="en-US" dirty="0" smtClean="0"/>
              <a:t>Two </a:t>
            </a:r>
            <a:r>
              <a:rPr lang="en-US" dirty="0"/>
              <a:t>forms of innovation: </a:t>
            </a:r>
            <a:endParaRPr lang="en-US" dirty="0" smtClean="0"/>
          </a:p>
          <a:p>
            <a:pPr lvl="1"/>
            <a:r>
              <a:rPr lang="en-US" dirty="0" smtClean="0"/>
              <a:t>discovery </a:t>
            </a:r>
          </a:p>
          <a:p>
            <a:pPr lvl="1"/>
            <a:r>
              <a:rPr lang="en-US" dirty="0" smtClean="0"/>
              <a:t>invention</a:t>
            </a:r>
            <a:endParaRPr lang="en-US" dirty="0"/>
          </a:p>
          <a:p>
            <a:endParaRPr lang="en-US" dirty="0"/>
          </a:p>
        </p:txBody>
      </p:sp>
      <p:pic>
        <p:nvPicPr>
          <p:cNvPr id="6146" name="Picture 2" descr="http://www.hfmgv.org/exhibits/showroom/1896/quadbig.jpg"/>
          <p:cNvPicPr>
            <a:picLocks noChangeAspect="1" noChangeArrowheads="1"/>
          </p:cNvPicPr>
          <p:nvPr/>
        </p:nvPicPr>
        <p:blipFill>
          <a:blip r:embed="rId2" cstate="print"/>
          <a:srcRect/>
          <a:stretch>
            <a:fillRect/>
          </a:stretch>
        </p:blipFill>
        <p:spPr bwMode="auto">
          <a:xfrm>
            <a:off x="3352800" y="3267074"/>
            <a:ext cx="4800600" cy="32861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The process by which </a:t>
            </a:r>
            <a:r>
              <a:rPr lang="en-US" u="sng" dirty="0" smtClean="0"/>
              <a:t>a cultural item is spread from group to group or society to society</a:t>
            </a:r>
            <a:r>
              <a:rPr lang="en-US" dirty="0" smtClean="0"/>
              <a:t>. </a:t>
            </a:r>
          </a:p>
          <a:p>
            <a:pPr lvl="0"/>
            <a:r>
              <a:rPr lang="en-US" dirty="0" smtClean="0"/>
              <a:t>Diffusion can occur through a variety of means</a:t>
            </a:r>
          </a:p>
          <a:p>
            <a:pPr lvl="1"/>
            <a:r>
              <a:rPr lang="en-US" dirty="0" smtClean="0"/>
              <a:t>exploration</a:t>
            </a:r>
          </a:p>
          <a:p>
            <a:pPr lvl="1"/>
            <a:r>
              <a:rPr lang="en-US" dirty="0" smtClean="0"/>
              <a:t>military conquest</a:t>
            </a:r>
          </a:p>
          <a:p>
            <a:pPr lvl="1"/>
            <a:r>
              <a:rPr lang="en-US" dirty="0" smtClean="0"/>
              <a:t>missionary work, etc.</a:t>
            </a:r>
          </a:p>
          <a:p>
            <a:r>
              <a:rPr lang="en-US" dirty="0" smtClean="0"/>
              <a:t>When groups make contact with one another, they most often exchange nonmaterial culture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Leveling</a:t>
            </a:r>
            <a:endParaRPr lang="en-US" dirty="0"/>
          </a:p>
        </p:txBody>
      </p:sp>
      <p:sp>
        <p:nvSpPr>
          <p:cNvPr id="3" name="Content Placeholder 2"/>
          <p:cNvSpPr>
            <a:spLocks noGrp="1"/>
          </p:cNvSpPr>
          <p:nvPr>
            <p:ph idx="1"/>
          </p:nvPr>
        </p:nvSpPr>
        <p:spPr/>
        <p:txBody>
          <a:bodyPr/>
          <a:lstStyle/>
          <a:p>
            <a:pPr lvl="0"/>
            <a:r>
              <a:rPr lang="en-US" dirty="0" smtClean="0"/>
              <a:t>A situation in which cultures become </a:t>
            </a:r>
            <a:r>
              <a:rPr lang="en-US" u="sng" dirty="0" smtClean="0"/>
              <a:t>similar</a:t>
            </a:r>
            <a:r>
              <a:rPr lang="en-US" dirty="0" smtClean="0"/>
              <a:t> to one another as a result of travel and communication. </a:t>
            </a:r>
          </a:p>
          <a:p>
            <a:pPr lvl="0"/>
            <a:endParaRPr lang="en-US" dirty="0" smtClean="0"/>
          </a:p>
          <a:p>
            <a:pPr lvl="0"/>
            <a:r>
              <a:rPr lang="en-US" dirty="0" smtClean="0"/>
              <a:t>In extreme cases of leveling, some cultures can be lost forever</a:t>
            </a:r>
          </a:p>
          <a:p>
            <a:pPr lvl="0"/>
            <a:endParaRPr lang="en-US" dirty="0" smtClean="0"/>
          </a:p>
          <a:p>
            <a:pPr lvl="0"/>
            <a:r>
              <a:rPr lang="en-US" dirty="0" smtClean="0"/>
              <a:t>Ex: McDonalds, Coca Cola.</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v. Real Culture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3200" dirty="0" smtClean="0"/>
              <a:t>Ideal culture refers to the norms and values that a society professes to hold.  </a:t>
            </a:r>
          </a:p>
          <a:p>
            <a:pPr lvl="1"/>
            <a:r>
              <a:rPr lang="en-US" sz="2800" dirty="0" smtClean="0"/>
              <a:t>Ideal culture describes models to emulate and which is worth aspiring to.</a:t>
            </a:r>
          </a:p>
          <a:p>
            <a:pPr lvl="0"/>
            <a:r>
              <a:rPr lang="en-US" sz="3200" dirty="0" smtClean="0"/>
              <a:t>Real culture refers to norms and values that are followed in practice.</a:t>
            </a:r>
          </a:p>
          <a:p>
            <a:pPr lvl="1"/>
            <a:r>
              <a:rPr lang="en-US" sz="2800" dirty="0" smtClean="0"/>
              <a:t>Example:  Americans glorify academic achievement and material success.   However, most students do not graduate with honors and most citizens are not wealthy.  </a:t>
            </a:r>
          </a:p>
          <a:p>
            <a:pPr lvl="0"/>
            <a:r>
              <a:rPr lang="en-US" sz="3200" dirty="0" smtClean="0"/>
              <a:t>There is a gap between ideal culture and real culture.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Lag</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3200" dirty="0" smtClean="0"/>
              <a:t>Culture lag refers to the tendency for culture to be slow to adapt to changes in technology.  Technological change can happen over night while sometimes it takes culture a few generations to adapt to changes in technology (</a:t>
            </a:r>
            <a:r>
              <a:rPr lang="en-US" sz="3200" dirty="0" err="1" smtClean="0"/>
              <a:t>Henslin</a:t>
            </a:r>
            <a:r>
              <a:rPr lang="en-US" sz="3200" dirty="0" smtClean="0"/>
              <a:t>, 2004: 50).</a:t>
            </a:r>
          </a:p>
          <a:p>
            <a:pPr lvl="1"/>
            <a:r>
              <a:rPr lang="en-US" sz="2800" dirty="0" smtClean="0"/>
              <a:t>Example:  When Napster provided free music exchange, the record producers argued that the practice was unfair, but yet no laws existed which made music sharing illegal.  This example highlights the lag between technology and social adaptation.</a:t>
            </a:r>
          </a:p>
          <a:p>
            <a:pPr lvl="0"/>
            <a:r>
              <a:rPr lang="en-US" sz="3200" dirty="0" smtClean="0"/>
              <a:t>Material culture tends to run ahead of non material culture.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10924</TotalTime>
  <Words>328</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Franklin Gothic Book</vt:lpstr>
      <vt:lpstr>Franklin Gothic Medium</vt:lpstr>
      <vt:lpstr>Wingdings 2</vt:lpstr>
      <vt:lpstr>Technic</vt:lpstr>
      <vt:lpstr>Components of Culture</vt:lpstr>
      <vt:lpstr>Cultural Universals</vt:lpstr>
      <vt:lpstr>Material Culture</vt:lpstr>
      <vt:lpstr>Nonmaterial Culture</vt:lpstr>
      <vt:lpstr>Innovation</vt:lpstr>
      <vt:lpstr>Diffusion</vt:lpstr>
      <vt:lpstr>Cultural Leveling</vt:lpstr>
      <vt:lpstr>Ideal v. Real Culture</vt:lpstr>
      <vt:lpstr>Culture Lag</vt:lpstr>
      <vt:lpstr>Culture Shock</vt:lpstr>
      <vt:lpstr>Activity- Alien Arrival</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Culture</dc:title>
  <dc:creator>Wake County Public Schools</dc:creator>
  <cp:lastModifiedBy>Margaletta Smith</cp:lastModifiedBy>
  <cp:revision>16</cp:revision>
  <dcterms:created xsi:type="dcterms:W3CDTF">2012-02-22T11:45:50Z</dcterms:created>
  <dcterms:modified xsi:type="dcterms:W3CDTF">2018-11-26T20:22:19Z</dcterms:modified>
</cp:coreProperties>
</file>